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3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7E5C23-ABA5-4CB0-A88F-977B69AB78C1}" v="8" dt="2023-07-26T22:41:06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4196F-16F6-4F06-A7D1-EDE090D78B6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8937D-0A60-426E-9D71-22CD5AD0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9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0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0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1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88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4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20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03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4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4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1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8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7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1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98B42A3-5FAE-4668-A589-33FB4D533C84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C41FB0A-285C-44DC-87A3-31CD195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58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5728198-6D05-C017-78C8-293B35B061D5}"/>
              </a:ext>
            </a:extLst>
          </p:cNvPr>
          <p:cNvSpPr/>
          <p:nvPr/>
        </p:nvSpPr>
        <p:spPr>
          <a:xfrm>
            <a:off x="44240" y="4321463"/>
            <a:ext cx="12111754" cy="24998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820BAB8-BB39-CC4A-B89C-5CE831EC04B4}"/>
              </a:ext>
            </a:extLst>
          </p:cNvPr>
          <p:cNvSpPr/>
          <p:nvPr/>
        </p:nvSpPr>
        <p:spPr>
          <a:xfrm>
            <a:off x="51197" y="2507608"/>
            <a:ext cx="12111755" cy="1791166"/>
          </a:xfrm>
          <a:prstGeom prst="rect">
            <a:avLst/>
          </a:prstGeom>
          <a:solidFill>
            <a:srgbClr val="9F3B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7101B9-BE6E-490D-DCE1-1ACB0557548E}"/>
              </a:ext>
            </a:extLst>
          </p:cNvPr>
          <p:cNvSpPr/>
          <p:nvPr/>
        </p:nvSpPr>
        <p:spPr>
          <a:xfrm>
            <a:off x="25599" y="50793"/>
            <a:ext cx="12140802" cy="646980"/>
          </a:xfrm>
          <a:prstGeom prst="rect">
            <a:avLst/>
          </a:prstGeom>
          <a:pattFill prst="ltUp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725966-5D8D-C1D3-80BB-9A5BE9ACC061}"/>
              </a:ext>
            </a:extLst>
          </p:cNvPr>
          <p:cNvSpPr/>
          <p:nvPr/>
        </p:nvSpPr>
        <p:spPr>
          <a:xfrm>
            <a:off x="22151" y="693753"/>
            <a:ext cx="12140802" cy="17911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2A69B4C7-452B-8444-3D23-6BC37014537D}"/>
              </a:ext>
            </a:extLst>
          </p:cNvPr>
          <p:cNvSpPr/>
          <p:nvPr/>
        </p:nvSpPr>
        <p:spPr>
          <a:xfrm>
            <a:off x="564069" y="128261"/>
            <a:ext cx="1705220" cy="45487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Patient Parks and Keeps Parking Ticket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BEDDFD-0F80-1DD2-F8BB-C0C852E6EEFE}"/>
              </a:ext>
            </a:extLst>
          </p:cNvPr>
          <p:cNvCxnSpPr>
            <a:cxnSpLocks/>
          </p:cNvCxnSpPr>
          <p:nvPr/>
        </p:nvCxnSpPr>
        <p:spPr>
          <a:xfrm>
            <a:off x="1044303" y="730065"/>
            <a:ext cx="0" cy="184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B556AE2D-387D-66D3-BE16-512C616DB92F}"/>
              </a:ext>
            </a:extLst>
          </p:cNvPr>
          <p:cNvSpPr/>
          <p:nvPr/>
        </p:nvSpPr>
        <p:spPr>
          <a:xfrm>
            <a:off x="422796" y="930860"/>
            <a:ext cx="1243013" cy="60483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New Patient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02A9ADBD-17FD-6331-371B-9E985B1B53E4}"/>
              </a:ext>
            </a:extLst>
          </p:cNvPr>
          <p:cNvSpPr/>
          <p:nvPr/>
        </p:nvSpPr>
        <p:spPr>
          <a:xfrm>
            <a:off x="420169" y="1817165"/>
            <a:ext cx="1243013" cy="60483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Patient Info Change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F09AF8-8177-069D-EEF8-54886F254F5D}"/>
              </a:ext>
            </a:extLst>
          </p:cNvPr>
          <p:cNvCxnSpPr>
            <a:cxnSpLocks/>
          </p:cNvCxnSpPr>
          <p:nvPr/>
        </p:nvCxnSpPr>
        <p:spPr>
          <a:xfrm>
            <a:off x="1036911" y="1569602"/>
            <a:ext cx="4764" cy="233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73B580F9-69A0-439A-8549-5F5B88697920}"/>
              </a:ext>
            </a:extLst>
          </p:cNvPr>
          <p:cNvSpPr/>
          <p:nvPr/>
        </p:nvSpPr>
        <p:spPr>
          <a:xfrm>
            <a:off x="2948202" y="1783869"/>
            <a:ext cx="1087828" cy="60483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Waiting Area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DAF91D-87B8-962E-C723-104D1786AFC7}"/>
              </a:ext>
            </a:extLst>
          </p:cNvPr>
          <p:cNvSpPr/>
          <p:nvPr/>
        </p:nvSpPr>
        <p:spPr>
          <a:xfrm>
            <a:off x="2567546" y="2665168"/>
            <a:ext cx="13716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 Greets and Escorts Patient to Vitals Area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8FED59-8AC4-91FA-9712-92A1B5BD7719}"/>
              </a:ext>
            </a:extLst>
          </p:cNvPr>
          <p:cNvSpPr/>
          <p:nvPr/>
        </p:nvSpPr>
        <p:spPr>
          <a:xfrm>
            <a:off x="4449256" y="2665168"/>
            <a:ext cx="13716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 Asks Reason for Visit; Confirms No Isolatable Conditions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0F52A5-B641-FF04-CC14-959D6550258D}"/>
              </a:ext>
            </a:extLst>
          </p:cNvPr>
          <p:cNvSpPr/>
          <p:nvPr/>
        </p:nvSpPr>
        <p:spPr>
          <a:xfrm>
            <a:off x="8174330" y="2649204"/>
            <a:ext cx="1366347" cy="628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 Rooms Patient and Logs Into Epic</a:t>
            </a:r>
          </a:p>
        </p:txBody>
      </p:sp>
      <p:sp>
        <p:nvSpPr>
          <p:cNvPr id="25" name="Flowchart: Document 24">
            <a:extLst>
              <a:ext uri="{FF2B5EF4-FFF2-40B4-BE49-F238E27FC236}">
                <a16:creationId xmlns:a16="http://schemas.microsoft.com/office/drawing/2014/main" id="{48C85D3D-E9C0-1A56-0502-B168D29E33CF}"/>
              </a:ext>
            </a:extLst>
          </p:cNvPr>
          <p:cNvSpPr/>
          <p:nvPr/>
        </p:nvSpPr>
        <p:spPr>
          <a:xfrm>
            <a:off x="2940477" y="881806"/>
            <a:ext cx="954398" cy="66791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Demographics, Med History, Paperwork/FOS computer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5AF3DE-3789-5CE9-4ABF-A9956C0CE61B}"/>
              </a:ext>
            </a:extLst>
          </p:cNvPr>
          <p:cNvCxnSpPr>
            <a:cxnSpLocks/>
          </p:cNvCxnSpPr>
          <p:nvPr/>
        </p:nvCxnSpPr>
        <p:spPr>
          <a:xfrm flipV="1">
            <a:off x="1480482" y="1387699"/>
            <a:ext cx="1429197" cy="57409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C2805D9-1F5D-2F93-8EB5-A42F1C75E10C}"/>
              </a:ext>
            </a:extLst>
          </p:cNvPr>
          <p:cNvCxnSpPr>
            <a:cxnSpLocks/>
          </p:cNvCxnSpPr>
          <p:nvPr/>
        </p:nvCxnSpPr>
        <p:spPr>
          <a:xfrm flipV="1">
            <a:off x="1776203" y="1234046"/>
            <a:ext cx="1149108" cy="1008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3E569DB-8B6F-A2D5-2FF2-71F635D5EE2E}"/>
              </a:ext>
            </a:extLst>
          </p:cNvPr>
          <p:cNvSpPr/>
          <p:nvPr/>
        </p:nvSpPr>
        <p:spPr>
          <a:xfrm>
            <a:off x="4406425" y="3544138"/>
            <a:ext cx="13716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 Logs Out </a:t>
            </a:r>
          </a:p>
          <a:p>
            <a:pPr algn="ctr"/>
            <a:r>
              <a:rPr lang="en-US" sz="800" dirty="0"/>
              <a:t>Of Epic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DE107DF-828D-68AA-6F26-54E2717946C2}"/>
              </a:ext>
            </a:extLst>
          </p:cNvPr>
          <p:cNvSpPr/>
          <p:nvPr/>
        </p:nvSpPr>
        <p:spPr>
          <a:xfrm>
            <a:off x="2541762" y="3544138"/>
            <a:ext cx="13716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 Clicks Room Status Light to Green –Exits Exam Room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9261F9-2BB6-1FBE-B4C4-CEDFE49C705D}"/>
              </a:ext>
            </a:extLst>
          </p:cNvPr>
          <p:cNvSpPr/>
          <p:nvPr/>
        </p:nvSpPr>
        <p:spPr>
          <a:xfrm>
            <a:off x="4362732" y="4438536"/>
            <a:ext cx="13716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Washes Hands, Shakes Patients Hand, Logs Onto Epic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A4CA90E-24F8-E4BC-291C-E7BECE3D80BD}"/>
              </a:ext>
            </a:extLst>
          </p:cNvPr>
          <p:cNvSpPr/>
          <p:nvPr/>
        </p:nvSpPr>
        <p:spPr>
          <a:xfrm>
            <a:off x="6110126" y="4456156"/>
            <a:ext cx="13716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Opens Encounter and Reviews MA Documentation 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940FB41-A8A3-260C-08CA-A92376A620B2}"/>
              </a:ext>
            </a:extLst>
          </p:cNvPr>
          <p:cNvSpPr/>
          <p:nvPr/>
        </p:nvSpPr>
        <p:spPr>
          <a:xfrm>
            <a:off x="8077637" y="5317682"/>
            <a:ext cx="13716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Applies Hand Sanitizer and Conducts Exam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4810F7C-F7CA-A721-B309-B6EA43F82344}"/>
              </a:ext>
            </a:extLst>
          </p:cNvPr>
          <p:cNvSpPr/>
          <p:nvPr/>
        </p:nvSpPr>
        <p:spPr>
          <a:xfrm>
            <a:off x="6075419" y="5299395"/>
            <a:ext cx="13716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Applies Hand Sanitizer and Documents Findings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FBAA1C4-C740-6139-6661-B3F58CB73F7F}"/>
              </a:ext>
            </a:extLst>
          </p:cNvPr>
          <p:cNvSpPr/>
          <p:nvPr/>
        </p:nvSpPr>
        <p:spPr>
          <a:xfrm>
            <a:off x="2561030" y="5335303"/>
            <a:ext cx="13716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Places Orders in EHR, adds Follow up instructions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68A1FD-EBD3-08B7-7B16-18679BCC75EB}"/>
              </a:ext>
            </a:extLst>
          </p:cNvPr>
          <p:cNvSpPr/>
          <p:nvPr/>
        </p:nvSpPr>
        <p:spPr>
          <a:xfrm>
            <a:off x="4280569" y="5299395"/>
            <a:ext cx="13716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Completes Progress Note-  If TBC- CC PCP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D929B64-67E8-F50E-F07F-573BB6F3AB3F}"/>
              </a:ext>
            </a:extLst>
          </p:cNvPr>
          <p:cNvSpPr/>
          <p:nvPr/>
        </p:nvSpPr>
        <p:spPr>
          <a:xfrm>
            <a:off x="10507983" y="3558491"/>
            <a:ext cx="13716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 Enters Exam Room with AVS. Completes Visit and Gives AVS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CEC0AE4-86AE-FF46-BF52-667EAD4E2478}"/>
              </a:ext>
            </a:extLst>
          </p:cNvPr>
          <p:cNvSpPr/>
          <p:nvPr/>
        </p:nvSpPr>
        <p:spPr>
          <a:xfrm>
            <a:off x="2561030" y="6127815"/>
            <a:ext cx="13716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Sends AVS to Printer and Exits Epic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CE0A3A-A22F-B022-1715-C178BF6EC612}"/>
              </a:ext>
            </a:extLst>
          </p:cNvPr>
          <p:cNvSpPr/>
          <p:nvPr/>
        </p:nvSpPr>
        <p:spPr>
          <a:xfrm>
            <a:off x="10498644" y="1574932"/>
            <a:ext cx="13716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Patient Checks Out with Front Office Staff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EF534F-4229-BA37-4E94-21E99D4223E5}"/>
              </a:ext>
            </a:extLst>
          </p:cNvPr>
          <p:cNvSpPr/>
          <p:nvPr/>
        </p:nvSpPr>
        <p:spPr>
          <a:xfrm>
            <a:off x="8180822" y="1581984"/>
            <a:ext cx="13716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FIS Makes Next Appointment and collects fees for services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542063E-3D8E-29BF-2DE8-2DDCB84FC86B}"/>
              </a:ext>
            </a:extLst>
          </p:cNvPr>
          <p:cNvSpPr/>
          <p:nvPr/>
        </p:nvSpPr>
        <p:spPr>
          <a:xfrm>
            <a:off x="6343708" y="1570796"/>
            <a:ext cx="13716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FOS Validates Patient </a:t>
            </a:r>
            <a:r>
              <a:rPr lang="en-US" sz="800"/>
              <a:t>Parking Ticket</a:t>
            </a:r>
            <a:endParaRPr lang="en-US" sz="800" dirty="0"/>
          </a:p>
        </p:txBody>
      </p:sp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35EE4F49-F948-C31E-8C51-BABAC630BB62}"/>
              </a:ext>
            </a:extLst>
          </p:cNvPr>
          <p:cNvSpPr/>
          <p:nvPr/>
        </p:nvSpPr>
        <p:spPr>
          <a:xfrm>
            <a:off x="8077637" y="3507759"/>
            <a:ext cx="1463040" cy="640080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 Enters Vitals and Weight into EHR</a:t>
            </a:r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128CA81D-F6B9-6192-5509-56E70E8BBDF4}"/>
              </a:ext>
            </a:extLst>
          </p:cNvPr>
          <p:cNvSpPr/>
          <p:nvPr/>
        </p:nvSpPr>
        <p:spPr>
          <a:xfrm>
            <a:off x="6267740" y="2699439"/>
            <a:ext cx="1486863" cy="595661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 Checks Weight and Vital Signs</a:t>
            </a:r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86BCA500-3147-C2D3-22CA-E5E13C284C7E}"/>
              </a:ext>
            </a:extLst>
          </p:cNvPr>
          <p:cNvSpPr/>
          <p:nvPr/>
        </p:nvSpPr>
        <p:spPr>
          <a:xfrm>
            <a:off x="6104630" y="3544138"/>
            <a:ext cx="1463040" cy="640080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 Updates Meds, Allergies, Pharmacy Info</a:t>
            </a:r>
          </a:p>
        </p:txBody>
      </p:sp>
      <p:sp>
        <p:nvSpPr>
          <p:cNvPr id="11" name="Flowchart: Merge 10">
            <a:extLst>
              <a:ext uri="{FF2B5EF4-FFF2-40B4-BE49-F238E27FC236}">
                <a16:creationId xmlns:a16="http://schemas.microsoft.com/office/drawing/2014/main" id="{29DFCDE3-22F0-820F-57B4-CA4029EB1200}"/>
              </a:ext>
            </a:extLst>
          </p:cNvPr>
          <p:cNvSpPr/>
          <p:nvPr/>
        </p:nvSpPr>
        <p:spPr>
          <a:xfrm>
            <a:off x="2371607" y="4472475"/>
            <a:ext cx="1602811" cy="71025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APP Enters and Greets Patient</a:t>
            </a:r>
          </a:p>
        </p:txBody>
      </p:sp>
      <p:sp>
        <p:nvSpPr>
          <p:cNvPr id="18" name="Flowchart: Merge 17">
            <a:extLst>
              <a:ext uri="{FF2B5EF4-FFF2-40B4-BE49-F238E27FC236}">
                <a16:creationId xmlns:a16="http://schemas.microsoft.com/office/drawing/2014/main" id="{3621F85F-EE1D-BDF8-AED3-61FEAE38C521}"/>
              </a:ext>
            </a:extLst>
          </p:cNvPr>
          <p:cNvSpPr/>
          <p:nvPr/>
        </p:nvSpPr>
        <p:spPr>
          <a:xfrm>
            <a:off x="7929249" y="4474782"/>
            <a:ext cx="1611428" cy="71025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Interviews PT and Documents in EHR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2950EC-4BC9-207E-1171-EEE47BA18EFE}"/>
              </a:ext>
            </a:extLst>
          </p:cNvPr>
          <p:cNvSpPr txBox="1"/>
          <p:nvPr/>
        </p:nvSpPr>
        <p:spPr>
          <a:xfrm rot="16200000">
            <a:off x="-231365" y="131328"/>
            <a:ext cx="84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Outside Clinic- PT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E5794C-CE92-1AF4-62F2-B9E5F0E1587B}"/>
              </a:ext>
            </a:extLst>
          </p:cNvPr>
          <p:cNvSpPr txBox="1"/>
          <p:nvPr/>
        </p:nvSpPr>
        <p:spPr>
          <a:xfrm rot="16200000">
            <a:off x="-657685" y="1415071"/>
            <a:ext cx="169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Inside Clinic Lobby – PT and FOS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5FF8C0A-9E5D-EF85-4E51-27C97C54FA9B}"/>
              </a:ext>
            </a:extLst>
          </p:cNvPr>
          <p:cNvSpPr/>
          <p:nvPr/>
        </p:nvSpPr>
        <p:spPr>
          <a:xfrm>
            <a:off x="1060029" y="992326"/>
            <a:ext cx="1311578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E6C507-6442-27BF-3455-3227FCDBE11E}"/>
              </a:ext>
            </a:extLst>
          </p:cNvPr>
          <p:cNvSpPr/>
          <p:nvPr/>
        </p:nvSpPr>
        <p:spPr>
          <a:xfrm>
            <a:off x="919187" y="1470061"/>
            <a:ext cx="839255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  <a:endParaRPr lang="en-US" sz="1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B0844E-F360-514F-F5F9-AC1D5028E725}"/>
              </a:ext>
            </a:extLst>
          </p:cNvPr>
          <p:cNvSpPr/>
          <p:nvPr/>
        </p:nvSpPr>
        <p:spPr>
          <a:xfrm>
            <a:off x="957711" y="1683695"/>
            <a:ext cx="1311578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23556B8-3216-A2BD-471A-86862D09940C}"/>
              </a:ext>
            </a:extLst>
          </p:cNvPr>
          <p:cNvCxnSpPr>
            <a:cxnSpLocks/>
          </p:cNvCxnSpPr>
          <p:nvPr/>
        </p:nvCxnSpPr>
        <p:spPr>
          <a:xfrm>
            <a:off x="1553187" y="2146795"/>
            <a:ext cx="1356483" cy="35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35833F1-A139-7CC6-ECAF-6B3015EF0A23}"/>
              </a:ext>
            </a:extLst>
          </p:cNvPr>
          <p:cNvSpPr/>
          <p:nvPr/>
        </p:nvSpPr>
        <p:spPr>
          <a:xfrm>
            <a:off x="1197817" y="1914664"/>
            <a:ext cx="1311578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  <a:endParaRPr lang="en-US" sz="1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456A9A-9A2A-FA4C-942F-83091E30E3E1}"/>
              </a:ext>
            </a:extLst>
          </p:cNvPr>
          <p:cNvSpPr txBox="1"/>
          <p:nvPr/>
        </p:nvSpPr>
        <p:spPr>
          <a:xfrm rot="16200000">
            <a:off x="-639739" y="3134617"/>
            <a:ext cx="169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Back Office– </a:t>
            </a:r>
          </a:p>
          <a:p>
            <a:pPr algn="ctr"/>
            <a:r>
              <a:rPr lang="en-US" sz="1200" dirty="0"/>
              <a:t>PT and MA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B45B083-BCDF-C7E0-CC3D-2545B27D174B}"/>
              </a:ext>
            </a:extLst>
          </p:cNvPr>
          <p:cNvCxnSpPr>
            <a:cxnSpLocks/>
          </p:cNvCxnSpPr>
          <p:nvPr/>
        </p:nvCxnSpPr>
        <p:spPr>
          <a:xfrm>
            <a:off x="3344907" y="1570797"/>
            <a:ext cx="3197" cy="16282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A450D90-2D9B-3CD1-5E39-AA1A2BD45904}"/>
              </a:ext>
            </a:extLst>
          </p:cNvPr>
          <p:cNvCxnSpPr>
            <a:cxnSpLocks/>
          </p:cNvCxnSpPr>
          <p:nvPr/>
        </p:nvCxnSpPr>
        <p:spPr>
          <a:xfrm>
            <a:off x="3347777" y="2476668"/>
            <a:ext cx="3197" cy="16282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0DAC995-8390-2945-506F-6220B3F5000A}"/>
              </a:ext>
            </a:extLst>
          </p:cNvPr>
          <p:cNvCxnSpPr>
            <a:cxnSpLocks/>
            <a:stCxn id="17" idx="3"/>
            <a:endCxn id="20" idx="1"/>
          </p:cNvCxnSpPr>
          <p:nvPr/>
        </p:nvCxnSpPr>
        <p:spPr>
          <a:xfrm>
            <a:off x="3939146" y="2985208"/>
            <a:ext cx="51011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903BDC6-DECF-EF39-254E-3C2901A3C465}"/>
              </a:ext>
            </a:extLst>
          </p:cNvPr>
          <p:cNvCxnSpPr>
            <a:cxnSpLocks/>
          </p:cNvCxnSpPr>
          <p:nvPr/>
        </p:nvCxnSpPr>
        <p:spPr>
          <a:xfrm>
            <a:off x="5853283" y="2997566"/>
            <a:ext cx="512064" cy="299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5899CC5-C71F-AAF2-9AF4-6BA9D48497E9}"/>
              </a:ext>
            </a:extLst>
          </p:cNvPr>
          <p:cNvCxnSpPr>
            <a:cxnSpLocks/>
          </p:cNvCxnSpPr>
          <p:nvPr/>
        </p:nvCxnSpPr>
        <p:spPr>
          <a:xfrm>
            <a:off x="7666220" y="2982440"/>
            <a:ext cx="512064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F1F6BD1-017A-EC63-422E-49A1D4640D2E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8809157" y="3322903"/>
            <a:ext cx="199" cy="24886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6DF04DD-2F54-27D2-9D49-2A1B9374B8AF}"/>
              </a:ext>
            </a:extLst>
          </p:cNvPr>
          <p:cNvCxnSpPr>
            <a:cxnSpLocks/>
          </p:cNvCxnSpPr>
          <p:nvPr/>
        </p:nvCxnSpPr>
        <p:spPr>
          <a:xfrm flipH="1">
            <a:off x="5776430" y="3864178"/>
            <a:ext cx="27432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D0696D7-4394-B1DD-5A6A-8A8D3E7C2773}"/>
              </a:ext>
            </a:extLst>
          </p:cNvPr>
          <p:cNvCxnSpPr>
            <a:cxnSpLocks/>
          </p:cNvCxnSpPr>
          <p:nvPr/>
        </p:nvCxnSpPr>
        <p:spPr>
          <a:xfrm flipH="1">
            <a:off x="3912314" y="3860668"/>
            <a:ext cx="512064" cy="350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C84A5D54-2E96-6EDB-A293-AC6EE78C4D4C}"/>
              </a:ext>
            </a:extLst>
          </p:cNvPr>
          <p:cNvCxnSpPr>
            <a:cxnSpLocks/>
          </p:cNvCxnSpPr>
          <p:nvPr/>
        </p:nvCxnSpPr>
        <p:spPr>
          <a:xfrm flipH="1">
            <a:off x="7567670" y="3864178"/>
            <a:ext cx="512064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A6EB53E3-4CA4-56B0-607E-1A5A562CC180}"/>
              </a:ext>
            </a:extLst>
          </p:cNvPr>
          <p:cNvSpPr txBox="1"/>
          <p:nvPr/>
        </p:nvSpPr>
        <p:spPr>
          <a:xfrm rot="16200000">
            <a:off x="-596562" y="5335382"/>
            <a:ext cx="169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Back Office– </a:t>
            </a:r>
          </a:p>
          <a:p>
            <a:pPr algn="ctr"/>
            <a:r>
              <a:rPr lang="en-US" sz="1200" dirty="0"/>
              <a:t>PT and APP</a:t>
            </a:r>
          </a:p>
        </p:txBody>
      </p:sp>
      <p:sp>
        <p:nvSpPr>
          <p:cNvPr id="112" name="Flowchart: Decision 111">
            <a:extLst>
              <a:ext uri="{FF2B5EF4-FFF2-40B4-BE49-F238E27FC236}">
                <a16:creationId xmlns:a16="http://schemas.microsoft.com/office/drawing/2014/main" id="{302FD1B0-54C7-416C-47A7-091952EF1026}"/>
              </a:ext>
            </a:extLst>
          </p:cNvPr>
          <p:cNvSpPr/>
          <p:nvPr/>
        </p:nvSpPr>
        <p:spPr>
          <a:xfrm>
            <a:off x="4633430" y="6039797"/>
            <a:ext cx="2560320" cy="73152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IF DC- Status Light Red</a:t>
            </a:r>
          </a:p>
          <a:p>
            <a:pPr algn="ctr"/>
            <a:r>
              <a:rPr lang="en-US" sz="800" dirty="0"/>
              <a:t>If Care Needed, Status Light Yellow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BFD6449-A88D-281F-D51B-EE7D950FEFBD}"/>
              </a:ext>
            </a:extLst>
          </p:cNvPr>
          <p:cNvSpPr/>
          <p:nvPr/>
        </p:nvSpPr>
        <p:spPr>
          <a:xfrm>
            <a:off x="10501147" y="2757094"/>
            <a:ext cx="13716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  Escorts PT to Front Office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6498EA-E033-21D8-52B8-431FFD2C5F49}"/>
              </a:ext>
            </a:extLst>
          </p:cNvPr>
          <p:cNvCxnSpPr>
            <a:cxnSpLocks/>
          </p:cNvCxnSpPr>
          <p:nvPr/>
        </p:nvCxnSpPr>
        <p:spPr>
          <a:xfrm>
            <a:off x="3227562" y="4198571"/>
            <a:ext cx="0" cy="29783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B5644-DB46-94D4-1C66-7BE5471C3475}"/>
              </a:ext>
            </a:extLst>
          </p:cNvPr>
          <p:cNvCxnSpPr>
            <a:cxnSpLocks/>
          </p:cNvCxnSpPr>
          <p:nvPr/>
        </p:nvCxnSpPr>
        <p:spPr>
          <a:xfrm>
            <a:off x="3617677" y="4817198"/>
            <a:ext cx="73253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11D368A-2BFE-F3AD-EDA0-15B229619A3E}"/>
              </a:ext>
            </a:extLst>
          </p:cNvPr>
          <p:cNvCxnSpPr>
            <a:cxnSpLocks/>
          </p:cNvCxnSpPr>
          <p:nvPr/>
        </p:nvCxnSpPr>
        <p:spPr>
          <a:xfrm>
            <a:off x="5746852" y="4806410"/>
            <a:ext cx="34570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EE5CF8A-2C59-8DFB-8466-FE7EC47DE9B6}"/>
              </a:ext>
            </a:extLst>
          </p:cNvPr>
          <p:cNvCxnSpPr>
            <a:cxnSpLocks/>
          </p:cNvCxnSpPr>
          <p:nvPr/>
        </p:nvCxnSpPr>
        <p:spPr>
          <a:xfrm flipV="1">
            <a:off x="7493370" y="4806410"/>
            <a:ext cx="786236" cy="207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3B3D286-509B-B566-CF02-3A196E8F04A4}"/>
              </a:ext>
            </a:extLst>
          </p:cNvPr>
          <p:cNvCxnSpPr>
            <a:cxnSpLocks/>
          </p:cNvCxnSpPr>
          <p:nvPr/>
        </p:nvCxnSpPr>
        <p:spPr>
          <a:xfrm>
            <a:off x="8731766" y="5173518"/>
            <a:ext cx="3197" cy="16282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E8AFF46-1336-FDF6-B249-E6C05AE4D866}"/>
              </a:ext>
            </a:extLst>
          </p:cNvPr>
          <p:cNvCxnSpPr>
            <a:cxnSpLocks/>
          </p:cNvCxnSpPr>
          <p:nvPr/>
        </p:nvCxnSpPr>
        <p:spPr>
          <a:xfrm flipH="1" flipV="1">
            <a:off x="7462469" y="5655388"/>
            <a:ext cx="584267" cy="221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E14F215-4AD4-6BCB-0E8F-EF3301E78BEC}"/>
              </a:ext>
            </a:extLst>
          </p:cNvPr>
          <p:cNvCxnSpPr>
            <a:cxnSpLocks/>
          </p:cNvCxnSpPr>
          <p:nvPr/>
        </p:nvCxnSpPr>
        <p:spPr>
          <a:xfrm flipH="1">
            <a:off x="5652169" y="5663123"/>
            <a:ext cx="42325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6B8D6A6-BA10-05CE-797B-F9AC5392225D}"/>
              </a:ext>
            </a:extLst>
          </p:cNvPr>
          <p:cNvCxnSpPr>
            <a:cxnSpLocks/>
          </p:cNvCxnSpPr>
          <p:nvPr/>
        </p:nvCxnSpPr>
        <p:spPr>
          <a:xfrm flipH="1">
            <a:off x="3932630" y="5663123"/>
            <a:ext cx="30599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9E929C0-5684-7E18-B4D9-4DF77D6F837B}"/>
              </a:ext>
            </a:extLst>
          </p:cNvPr>
          <p:cNvCxnSpPr>
            <a:cxnSpLocks/>
            <a:stCxn id="61" idx="2"/>
            <a:endCxn id="70" idx="0"/>
          </p:cNvCxnSpPr>
          <p:nvPr/>
        </p:nvCxnSpPr>
        <p:spPr>
          <a:xfrm>
            <a:off x="3246830" y="5975383"/>
            <a:ext cx="0" cy="15243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41820F5-5EC3-AA5B-AEFF-9B1124B133A5}"/>
              </a:ext>
            </a:extLst>
          </p:cNvPr>
          <p:cNvCxnSpPr>
            <a:cxnSpLocks/>
          </p:cNvCxnSpPr>
          <p:nvPr/>
        </p:nvCxnSpPr>
        <p:spPr>
          <a:xfrm>
            <a:off x="3939146" y="6415761"/>
            <a:ext cx="694284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A1DAB55-527E-8266-3ECA-2B6979927686}"/>
              </a:ext>
            </a:extLst>
          </p:cNvPr>
          <p:cNvCxnSpPr>
            <a:cxnSpLocks/>
          </p:cNvCxnSpPr>
          <p:nvPr/>
        </p:nvCxnSpPr>
        <p:spPr>
          <a:xfrm>
            <a:off x="7207860" y="6398744"/>
            <a:ext cx="838876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41BD246-BDC1-7A95-CBDA-0783EA6D997E}"/>
              </a:ext>
            </a:extLst>
          </p:cNvPr>
          <p:cNvSpPr/>
          <p:nvPr/>
        </p:nvSpPr>
        <p:spPr>
          <a:xfrm>
            <a:off x="8077637" y="6095721"/>
            <a:ext cx="13716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Exits Exam Room</a:t>
            </a:r>
          </a:p>
        </p:txBody>
      </p:sp>
      <p:cxnSp>
        <p:nvCxnSpPr>
          <p:cNvPr id="85" name="Connector: Curved 84">
            <a:extLst>
              <a:ext uri="{FF2B5EF4-FFF2-40B4-BE49-F238E27FC236}">
                <a16:creationId xmlns:a16="http://schemas.microsoft.com/office/drawing/2014/main" id="{2E18E842-D741-8E9B-95B2-44D193FAF86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234762" y="4456738"/>
            <a:ext cx="2173498" cy="1744548"/>
          </a:xfrm>
          <a:prstGeom prst="curvedConnector3">
            <a:avLst>
              <a:gd name="adj1" fmla="val -1086"/>
            </a:avLst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857946C-7F2C-CF1B-4414-7783D82C72CE}"/>
              </a:ext>
            </a:extLst>
          </p:cNvPr>
          <p:cNvCxnSpPr>
            <a:cxnSpLocks/>
          </p:cNvCxnSpPr>
          <p:nvPr/>
        </p:nvCxnSpPr>
        <p:spPr>
          <a:xfrm flipV="1">
            <a:off x="11193783" y="3378411"/>
            <a:ext cx="0" cy="1800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093682A-9AF8-6A97-9D9E-BADA5C266AA7}"/>
              </a:ext>
            </a:extLst>
          </p:cNvPr>
          <p:cNvCxnSpPr>
            <a:cxnSpLocks/>
          </p:cNvCxnSpPr>
          <p:nvPr/>
        </p:nvCxnSpPr>
        <p:spPr>
          <a:xfrm flipV="1">
            <a:off x="11184444" y="2222064"/>
            <a:ext cx="9339" cy="51609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DA3A6B6-9BEC-A9E9-62E4-A5D7F923A8E2}"/>
              </a:ext>
            </a:extLst>
          </p:cNvPr>
          <p:cNvCxnSpPr>
            <a:cxnSpLocks/>
          </p:cNvCxnSpPr>
          <p:nvPr/>
        </p:nvCxnSpPr>
        <p:spPr>
          <a:xfrm flipH="1" flipV="1">
            <a:off x="9552422" y="1905428"/>
            <a:ext cx="946222" cy="604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A5E66AA-61BC-866B-EA2D-C73B753877C9}"/>
              </a:ext>
            </a:extLst>
          </p:cNvPr>
          <p:cNvCxnSpPr>
            <a:cxnSpLocks/>
          </p:cNvCxnSpPr>
          <p:nvPr/>
        </p:nvCxnSpPr>
        <p:spPr>
          <a:xfrm flipH="1">
            <a:off x="7703893" y="1890836"/>
            <a:ext cx="440067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BF5EC77-2DC4-F223-35F5-0C6F98AF4CDE}"/>
              </a:ext>
            </a:extLst>
          </p:cNvPr>
          <p:cNvCxnSpPr>
            <a:cxnSpLocks/>
          </p:cNvCxnSpPr>
          <p:nvPr/>
        </p:nvCxnSpPr>
        <p:spPr>
          <a:xfrm flipV="1">
            <a:off x="7142621" y="683222"/>
            <a:ext cx="0" cy="86649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C29F8CAC-3BBD-A96B-4837-09892902D139}"/>
              </a:ext>
            </a:extLst>
          </p:cNvPr>
          <p:cNvSpPr txBox="1"/>
          <p:nvPr/>
        </p:nvSpPr>
        <p:spPr>
          <a:xfrm>
            <a:off x="9636358" y="25981"/>
            <a:ext cx="255564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PT = Patient</a:t>
            </a:r>
          </a:p>
          <a:p>
            <a:r>
              <a:rPr lang="en-US" sz="900" dirty="0">
                <a:solidFill>
                  <a:schemeClr val="bg1"/>
                </a:solidFill>
              </a:rPr>
              <a:t>FOS = Front Office Staff</a:t>
            </a:r>
          </a:p>
          <a:p>
            <a:r>
              <a:rPr lang="en-US" sz="900" dirty="0">
                <a:solidFill>
                  <a:schemeClr val="bg1"/>
                </a:solidFill>
              </a:rPr>
              <a:t>MA= Medical Assistant</a:t>
            </a:r>
          </a:p>
          <a:p>
            <a:r>
              <a:rPr lang="en-US" sz="900" dirty="0">
                <a:solidFill>
                  <a:schemeClr val="bg1"/>
                </a:solidFill>
              </a:rPr>
              <a:t>APP-= Advanced Practice Provider</a:t>
            </a:r>
          </a:p>
        </p:txBody>
      </p:sp>
      <p:sp>
        <p:nvSpPr>
          <p:cNvPr id="122" name="Flowchart: Terminator 121">
            <a:extLst>
              <a:ext uri="{FF2B5EF4-FFF2-40B4-BE49-F238E27FC236}">
                <a16:creationId xmlns:a16="http://schemas.microsoft.com/office/drawing/2014/main" id="{A660AB5A-EA06-5D09-D0F5-FB6B38CA34DE}"/>
              </a:ext>
            </a:extLst>
          </p:cNvPr>
          <p:cNvSpPr/>
          <p:nvPr/>
        </p:nvSpPr>
        <p:spPr>
          <a:xfrm>
            <a:off x="6341140" y="128261"/>
            <a:ext cx="1705220" cy="45487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Patient  Exits Lobby with AVS and Appt Card</a:t>
            </a:r>
          </a:p>
        </p:txBody>
      </p:sp>
    </p:spTree>
    <p:extLst>
      <p:ext uri="{BB962C8B-B14F-4D97-AF65-F5344CB8AC3E}">
        <p14:creationId xmlns:p14="http://schemas.microsoft.com/office/powerpoint/2010/main" val="196408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3B2B680-1ED0-4B10-7FC6-2A245FF04D5D}"/>
              </a:ext>
            </a:extLst>
          </p:cNvPr>
          <p:cNvSpPr/>
          <p:nvPr/>
        </p:nvSpPr>
        <p:spPr>
          <a:xfrm>
            <a:off x="30431" y="5722037"/>
            <a:ext cx="12124843" cy="10941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C57030-F91B-0D42-31B2-C9152A452EFB}"/>
              </a:ext>
            </a:extLst>
          </p:cNvPr>
          <p:cNvSpPr/>
          <p:nvPr/>
        </p:nvSpPr>
        <p:spPr>
          <a:xfrm>
            <a:off x="68749" y="4454711"/>
            <a:ext cx="12156033" cy="127806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0E0DF7-EF00-B2DD-842F-B6C4321B720F}"/>
              </a:ext>
            </a:extLst>
          </p:cNvPr>
          <p:cNvSpPr/>
          <p:nvPr/>
        </p:nvSpPr>
        <p:spPr>
          <a:xfrm>
            <a:off x="30431" y="3347162"/>
            <a:ext cx="12178781" cy="10862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953924-D77A-4231-9990-59217517E315}"/>
              </a:ext>
            </a:extLst>
          </p:cNvPr>
          <p:cNvSpPr/>
          <p:nvPr/>
        </p:nvSpPr>
        <p:spPr>
          <a:xfrm>
            <a:off x="35967" y="7440"/>
            <a:ext cx="12156033" cy="334800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2A69B4C7-452B-8444-3D23-6BC37014537D}"/>
              </a:ext>
            </a:extLst>
          </p:cNvPr>
          <p:cNvSpPr/>
          <p:nvPr/>
        </p:nvSpPr>
        <p:spPr>
          <a:xfrm>
            <a:off x="169681" y="141860"/>
            <a:ext cx="1543050" cy="390525"/>
          </a:xfrm>
          <a:prstGeom prst="flowChartTerminator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Patient Calls Office to Make In Person Appt</a:t>
            </a: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B556AE2D-387D-66D3-BE16-512C616DB92F}"/>
              </a:ext>
            </a:extLst>
          </p:cNvPr>
          <p:cNvSpPr/>
          <p:nvPr/>
        </p:nvSpPr>
        <p:spPr>
          <a:xfrm>
            <a:off x="316612" y="887632"/>
            <a:ext cx="1243013" cy="604837"/>
          </a:xfrm>
          <a:prstGeom prst="flowChartDecision">
            <a:avLst/>
          </a:prstGeo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New Patient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02A9ADBD-17FD-6331-371B-9E985B1B53E4}"/>
              </a:ext>
            </a:extLst>
          </p:cNvPr>
          <p:cNvSpPr/>
          <p:nvPr/>
        </p:nvSpPr>
        <p:spPr>
          <a:xfrm>
            <a:off x="328974" y="1824089"/>
            <a:ext cx="1243013" cy="604837"/>
          </a:xfrm>
          <a:prstGeom prst="flowChartDecision">
            <a:avLst/>
          </a:prstGeom>
          <a:solidFill>
            <a:srgbClr val="7030A0"/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PGHD</a:t>
            </a:r>
          </a:p>
          <a:p>
            <a:pPr algn="ctr"/>
            <a:r>
              <a:rPr lang="en-US" sz="800" dirty="0"/>
              <a:t>linked to EHR</a:t>
            </a: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73B580F9-69A0-439A-8549-5F5B88697920}"/>
              </a:ext>
            </a:extLst>
          </p:cNvPr>
          <p:cNvSpPr/>
          <p:nvPr/>
        </p:nvSpPr>
        <p:spPr>
          <a:xfrm>
            <a:off x="8966650" y="3643618"/>
            <a:ext cx="690225" cy="60483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Waiting Area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DAF91D-87B8-962E-C723-104D1786AFC7}"/>
              </a:ext>
            </a:extLst>
          </p:cNvPr>
          <p:cNvSpPr/>
          <p:nvPr/>
        </p:nvSpPr>
        <p:spPr>
          <a:xfrm>
            <a:off x="8669032" y="4887185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 Greets and Escorts Patient to Exam Room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3BC82F-62B6-4CDD-4088-4959F266FF35}"/>
              </a:ext>
            </a:extLst>
          </p:cNvPr>
          <p:cNvSpPr/>
          <p:nvPr/>
        </p:nvSpPr>
        <p:spPr>
          <a:xfrm>
            <a:off x="1066914" y="4892476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 Logs Out of Epic and Pings Provider’s Tablet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5AF3DE-3789-5CE9-4ABF-A9956C0CE61B}"/>
              </a:ext>
            </a:extLst>
          </p:cNvPr>
          <p:cNvCxnSpPr>
            <a:cxnSpLocks/>
          </p:cNvCxnSpPr>
          <p:nvPr/>
        </p:nvCxnSpPr>
        <p:spPr>
          <a:xfrm flipV="1">
            <a:off x="1618369" y="1172379"/>
            <a:ext cx="1799190" cy="16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3E569DB-8B6F-A2D5-2FF2-71F635D5EE2E}"/>
              </a:ext>
            </a:extLst>
          </p:cNvPr>
          <p:cNvSpPr/>
          <p:nvPr/>
        </p:nvSpPr>
        <p:spPr>
          <a:xfrm>
            <a:off x="3075908" y="4905036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 Gives Any Needed Vaccines; Confirms Upload with PT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DE107DF-828D-68AA-6F26-54E2717946C2}"/>
              </a:ext>
            </a:extLst>
          </p:cNvPr>
          <p:cNvSpPr/>
          <p:nvPr/>
        </p:nvSpPr>
        <p:spPr>
          <a:xfrm>
            <a:off x="4849167" y="4888809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 Confirms No Changes to Medical Record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0D94572-43EB-6EDA-52D2-5D9316AE2C45}"/>
              </a:ext>
            </a:extLst>
          </p:cNvPr>
          <p:cNvSpPr/>
          <p:nvPr/>
        </p:nvSpPr>
        <p:spPr>
          <a:xfrm>
            <a:off x="1066913" y="6015204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Enters Exam Room,  Greets Patient, Washes Hands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9261F9-2BB6-1FBE-B4C4-CEDFE49C705D}"/>
              </a:ext>
            </a:extLst>
          </p:cNvPr>
          <p:cNvSpPr/>
          <p:nvPr/>
        </p:nvSpPr>
        <p:spPr>
          <a:xfrm>
            <a:off x="3075908" y="6020846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Logs into Epic, Reviews Documents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A4CA90E-24F8-E4BC-291C-E7BECE3D80BD}"/>
              </a:ext>
            </a:extLst>
          </p:cNvPr>
          <p:cNvSpPr/>
          <p:nvPr/>
        </p:nvSpPr>
        <p:spPr>
          <a:xfrm>
            <a:off x="4872039" y="6026345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Interviews Patient, Documents in EHR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4810F7C-F7CA-A721-B309-B6EA43F82344}"/>
              </a:ext>
            </a:extLst>
          </p:cNvPr>
          <p:cNvSpPr/>
          <p:nvPr/>
        </p:nvSpPr>
        <p:spPr>
          <a:xfrm>
            <a:off x="6959453" y="6015542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Conducts Exam and Documents Findings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673325E-08DC-83A5-9A26-F627BAA69A73}"/>
              </a:ext>
            </a:extLst>
          </p:cNvPr>
          <p:cNvSpPr/>
          <p:nvPr/>
        </p:nvSpPr>
        <p:spPr>
          <a:xfrm>
            <a:off x="10706825" y="6004333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Sends AVS and Next Appt info </a:t>
            </a:r>
            <a:r>
              <a:rPr lang="en-US" sz="800"/>
              <a:t>to Portal; </a:t>
            </a:r>
            <a:r>
              <a:rPr lang="en-US" sz="800" dirty="0"/>
              <a:t>Pings </a:t>
            </a:r>
            <a:r>
              <a:rPr lang="en-US" sz="800" dirty="0" err="1"/>
              <a:t>MAl</a:t>
            </a:r>
            <a:endParaRPr lang="en-US" sz="8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68A1FD-EBD3-08B7-7B16-18679BCC75EB}"/>
              </a:ext>
            </a:extLst>
          </p:cNvPr>
          <p:cNvSpPr/>
          <p:nvPr/>
        </p:nvSpPr>
        <p:spPr>
          <a:xfrm>
            <a:off x="8724039" y="6026345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Enters Follow Up Info and/or Instructions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0E36A2B-3E37-D6DC-CB7E-2FAA9CC9535B}"/>
              </a:ext>
            </a:extLst>
          </p:cNvPr>
          <p:cNvSpPr/>
          <p:nvPr/>
        </p:nvSpPr>
        <p:spPr>
          <a:xfrm>
            <a:off x="9755347" y="2657191"/>
            <a:ext cx="1371600" cy="64008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Patient Receives Kit Card, Training, and is assisted with Documents and Portal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CE0A3A-A22F-B022-1715-C178BF6EC612}"/>
              </a:ext>
            </a:extLst>
          </p:cNvPr>
          <p:cNvSpPr/>
          <p:nvPr/>
        </p:nvSpPr>
        <p:spPr>
          <a:xfrm>
            <a:off x="9770284" y="1763932"/>
            <a:ext cx="1371600" cy="64008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Patient Scheduled For New Patient Orientation Training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EF534F-4229-BA37-4E94-21E99D4223E5}"/>
              </a:ext>
            </a:extLst>
          </p:cNvPr>
          <p:cNvSpPr/>
          <p:nvPr/>
        </p:nvSpPr>
        <p:spPr>
          <a:xfrm>
            <a:off x="9755347" y="460233"/>
            <a:ext cx="1371600" cy="640080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Patient Issue Resolved by Urgent Care or Transfer to ED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542063E-3D8E-29BF-2DE8-2DDCB84FC86B}"/>
              </a:ext>
            </a:extLst>
          </p:cNvPr>
          <p:cNvSpPr/>
          <p:nvPr/>
        </p:nvSpPr>
        <p:spPr>
          <a:xfrm>
            <a:off x="3521121" y="907810"/>
            <a:ext cx="1223961" cy="604837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Call Transferred to Triage Nurse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577972D4-C7D6-752F-B63B-017F1487F819}"/>
              </a:ext>
            </a:extLst>
          </p:cNvPr>
          <p:cNvSpPr/>
          <p:nvPr/>
        </p:nvSpPr>
        <p:spPr>
          <a:xfrm>
            <a:off x="3526741" y="1716753"/>
            <a:ext cx="1186419" cy="667915"/>
          </a:xfrm>
          <a:prstGeom prst="flowChartDocument">
            <a:avLst/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Demographics, Med History, Paperwork To Portal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EC9B48-07F4-F880-25E3-E118574610B5}"/>
              </a:ext>
            </a:extLst>
          </p:cNvPr>
          <p:cNvCxnSpPr>
            <a:cxnSpLocks/>
          </p:cNvCxnSpPr>
          <p:nvPr/>
        </p:nvCxnSpPr>
        <p:spPr>
          <a:xfrm flipH="1">
            <a:off x="942764" y="1528882"/>
            <a:ext cx="153" cy="2822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526E721-F5D3-B7F1-E601-C0AFD67A0397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941206" y="532385"/>
            <a:ext cx="0" cy="342327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Decision 29">
            <a:extLst>
              <a:ext uri="{FF2B5EF4-FFF2-40B4-BE49-F238E27FC236}">
                <a16:creationId xmlns:a16="http://schemas.microsoft.com/office/drawing/2014/main" id="{F36A544D-8492-D865-1D80-7F72B96A46BB}"/>
              </a:ext>
            </a:extLst>
          </p:cNvPr>
          <p:cNvSpPr/>
          <p:nvPr/>
        </p:nvSpPr>
        <p:spPr>
          <a:xfrm>
            <a:off x="7398322" y="1852132"/>
            <a:ext cx="1243013" cy="604837"/>
          </a:xfrm>
          <a:prstGeom prst="flowChartDecision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Score &gt;15 SAHL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13A579-92A9-D377-DEF2-1A01D385805C}"/>
              </a:ext>
            </a:extLst>
          </p:cNvPr>
          <p:cNvSpPr/>
          <p:nvPr/>
        </p:nvSpPr>
        <p:spPr>
          <a:xfrm>
            <a:off x="7390226" y="1012108"/>
            <a:ext cx="1371600" cy="640080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E-Literacy Assessed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8FDF3A1-C97F-3CE0-4615-3BA26F10B2DF}"/>
              </a:ext>
            </a:extLst>
          </p:cNvPr>
          <p:cNvCxnSpPr>
            <a:cxnSpLocks/>
          </p:cNvCxnSpPr>
          <p:nvPr/>
        </p:nvCxnSpPr>
        <p:spPr>
          <a:xfrm flipV="1">
            <a:off x="6366871" y="588879"/>
            <a:ext cx="998846" cy="194116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7801836-6926-8F55-4744-C15804B2B5ED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4701426" y="2159540"/>
            <a:ext cx="744953" cy="318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BF91BBBE-847B-DA33-F348-F4B2DA8BDA6E}"/>
              </a:ext>
            </a:extLst>
          </p:cNvPr>
          <p:cNvSpPr/>
          <p:nvPr/>
        </p:nvSpPr>
        <p:spPr>
          <a:xfrm>
            <a:off x="5446379" y="1869169"/>
            <a:ext cx="1255681" cy="644479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FOS Mails </a:t>
            </a:r>
            <a:r>
              <a:rPr lang="en-US" sz="800" dirty="0" err="1"/>
              <a:t>SmartClinic</a:t>
            </a:r>
            <a:r>
              <a:rPr lang="en-US" sz="800" dirty="0"/>
              <a:t> kit and card and sets up THV for Quick Orientation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130D05-9034-51EC-C598-A792490C0C41}"/>
              </a:ext>
            </a:extLst>
          </p:cNvPr>
          <p:cNvSpPr/>
          <p:nvPr/>
        </p:nvSpPr>
        <p:spPr>
          <a:xfrm>
            <a:off x="7400398" y="203380"/>
            <a:ext cx="1371600" cy="640080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Patient Directed to Urgent Care for In-Person Visit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A27A3E0-FEEE-009D-5205-EAE8ABBA9590}"/>
              </a:ext>
            </a:extLst>
          </p:cNvPr>
          <p:cNvCxnSpPr>
            <a:cxnSpLocks/>
          </p:cNvCxnSpPr>
          <p:nvPr/>
        </p:nvCxnSpPr>
        <p:spPr>
          <a:xfrm flipH="1">
            <a:off x="8782643" y="875014"/>
            <a:ext cx="956931" cy="500949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9B5E2A6C-3C11-2E19-A0AC-CC8DE83E920F}"/>
              </a:ext>
            </a:extLst>
          </p:cNvPr>
          <p:cNvSpPr/>
          <p:nvPr/>
        </p:nvSpPr>
        <p:spPr>
          <a:xfrm>
            <a:off x="1138914" y="2725440"/>
            <a:ext cx="1223961" cy="60483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Appointment (s) Made and Sent to Portal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0A88D16-FEAE-28BA-D52D-2F283F3B280D}"/>
              </a:ext>
            </a:extLst>
          </p:cNvPr>
          <p:cNvCxnSpPr>
            <a:cxnSpLocks/>
          </p:cNvCxnSpPr>
          <p:nvPr/>
        </p:nvCxnSpPr>
        <p:spPr>
          <a:xfrm>
            <a:off x="1041915" y="2483116"/>
            <a:ext cx="96999" cy="178437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8D4CF585-776C-5AC4-F654-A028BCAEB679}"/>
              </a:ext>
            </a:extLst>
          </p:cNvPr>
          <p:cNvSpPr/>
          <p:nvPr/>
        </p:nvSpPr>
        <p:spPr>
          <a:xfrm>
            <a:off x="1129530" y="3692238"/>
            <a:ext cx="1223961" cy="60483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Patient Arrives at Clinic and Scans Card into Check-in Kiosk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203F32F-A099-5BDB-AAB2-FCB3131BCEEE}"/>
              </a:ext>
            </a:extLst>
          </p:cNvPr>
          <p:cNvCxnSpPr>
            <a:cxnSpLocks/>
          </p:cNvCxnSpPr>
          <p:nvPr/>
        </p:nvCxnSpPr>
        <p:spPr>
          <a:xfrm>
            <a:off x="2388666" y="3975519"/>
            <a:ext cx="782317" cy="0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428ADDD-2804-A978-6F43-31B1BCA15211}"/>
              </a:ext>
            </a:extLst>
          </p:cNvPr>
          <p:cNvCxnSpPr>
            <a:cxnSpLocks/>
          </p:cNvCxnSpPr>
          <p:nvPr/>
        </p:nvCxnSpPr>
        <p:spPr>
          <a:xfrm flipV="1">
            <a:off x="4433190" y="3900840"/>
            <a:ext cx="332681" cy="7823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1D090BEB-F3B8-A2A3-4A34-7ABDE72DAAAA}"/>
              </a:ext>
            </a:extLst>
          </p:cNvPr>
          <p:cNvSpPr/>
          <p:nvPr/>
        </p:nvSpPr>
        <p:spPr>
          <a:xfrm>
            <a:off x="6831289" y="1904220"/>
            <a:ext cx="420678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4616293-5D31-12BC-209C-4A834080C090}"/>
              </a:ext>
            </a:extLst>
          </p:cNvPr>
          <p:cNvSpPr/>
          <p:nvPr/>
        </p:nvSpPr>
        <p:spPr>
          <a:xfrm>
            <a:off x="8985235" y="1895383"/>
            <a:ext cx="492140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99F1B81-E79D-0A52-C850-EB4F43B68F63}"/>
              </a:ext>
            </a:extLst>
          </p:cNvPr>
          <p:cNvCxnSpPr>
            <a:cxnSpLocks/>
            <a:endCxn id="42" idx="3"/>
          </p:cNvCxnSpPr>
          <p:nvPr/>
        </p:nvCxnSpPr>
        <p:spPr>
          <a:xfrm flipH="1">
            <a:off x="6702060" y="2152462"/>
            <a:ext cx="663657" cy="389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lowchart: Decision 105">
            <a:extLst>
              <a:ext uri="{FF2B5EF4-FFF2-40B4-BE49-F238E27FC236}">
                <a16:creationId xmlns:a16="http://schemas.microsoft.com/office/drawing/2014/main" id="{D0C77D4A-57F1-610C-0272-A574724B51DA}"/>
              </a:ext>
            </a:extLst>
          </p:cNvPr>
          <p:cNvSpPr/>
          <p:nvPr/>
        </p:nvSpPr>
        <p:spPr>
          <a:xfrm>
            <a:off x="5439061" y="602182"/>
            <a:ext cx="1243013" cy="604837"/>
          </a:xfrm>
          <a:prstGeom prst="flowChartDecision">
            <a:avLst/>
          </a:prstGeo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Reason for Visit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Urgent</a:t>
            </a:r>
          </a:p>
        </p:txBody>
      </p:sp>
      <p:sp>
        <p:nvSpPr>
          <p:cNvPr id="107" name="Flowchart: Decision 106">
            <a:extLst>
              <a:ext uri="{FF2B5EF4-FFF2-40B4-BE49-F238E27FC236}">
                <a16:creationId xmlns:a16="http://schemas.microsoft.com/office/drawing/2014/main" id="{0A10A76D-2F91-482A-00D3-47869E548CFB}"/>
              </a:ext>
            </a:extLst>
          </p:cNvPr>
          <p:cNvSpPr/>
          <p:nvPr/>
        </p:nvSpPr>
        <p:spPr>
          <a:xfrm>
            <a:off x="3238148" y="3615333"/>
            <a:ext cx="1114331" cy="60483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Kiosk:</a:t>
            </a:r>
          </a:p>
          <a:p>
            <a:pPr algn="ctr"/>
            <a:r>
              <a:rPr lang="en-US" sz="800" dirty="0"/>
              <a:t>Need WC?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770F2D6-A945-5D7B-B357-460B8B1966C0}"/>
              </a:ext>
            </a:extLst>
          </p:cNvPr>
          <p:cNvCxnSpPr>
            <a:cxnSpLocks/>
          </p:cNvCxnSpPr>
          <p:nvPr/>
        </p:nvCxnSpPr>
        <p:spPr>
          <a:xfrm flipV="1">
            <a:off x="4797821" y="935407"/>
            <a:ext cx="612507" cy="2535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1921144-93FA-270C-95C4-2D8B1AD552A1}"/>
              </a:ext>
            </a:extLst>
          </p:cNvPr>
          <p:cNvCxnSpPr>
            <a:cxnSpLocks/>
            <a:stCxn id="106" idx="3"/>
            <a:endCxn id="32" idx="1"/>
          </p:cNvCxnSpPr>
          <p:nvPr/>
        </p:nvCxnSpPr>
        <p:spPr>
          <a:xfrm>
            <a:off x="6682074" y="904601"/>
            <a:ext cx="708152" cy="427547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D625582-0E65-D066-82EF-C6C53AFDA4F6}"/>
              </a:ext>
            </a:extLst>
          </p:cNvPr>
          <p:cNvCxnSpPr>
            <a:cxnSpLocks/>
          </p:cNvCxnSpPr>
          <p:nvPr/>
        </p:nvCxnSpPr>
        <p:spPr>
          <a:xfrm>
            <a:off x="8566728" y="2133476"/>
            <a:ext cx="1172846" cy="14367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D4EFA075-E599-40BE-4758-873910F3E17E}"/>
              </a:ext>
            </a:extLst>
          </p:cNvPr>
          <p:cNvCxnSpPr>
            <a:cxnSpLocks/>
          </p:cNvCxnSpPr>
          <p:nvPr/>
        </p:nvCxnSpPr>
        <p:spPr>
          <a:xfrm>
            <a:off x="8012379" y="1693110"/>
            <a:ext cx="0" cy="159022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CD40EA6-4B3D-3183-FF9D-EA6A6E68EE14}"/>
              </a:ext>
            </a:extLst>
          </p:cNvPr>
          <p:cNvCxnSpPr>
            <a:cxnSpLocks/>
            <a:endCxn id="91" idx="1"/>
          </p:cNvCxnSpPr>
          <p:nvPr/>
        </p:nvCxnSpPr>
        <p:spPr>
          <a:xfrm>
            <a:off x="8806679" y="565888"/>
            <a:ext cx="948668" cy="214385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72C104F-A13D-7A1E-18E8-A09D1827F671}"/>
              </a:ext>
            </a:extLst>
          </p:cNvPr>
          <p:cNvCxnSpPr>
            <a:cxnSpLocks/>
          </p:cNvCxnSpPr>
          <p:nvPr/>
        </p:nvCxnSpPr>
        <p:spPr>
          <a:xfrm flipV="1">
            <a:off x="6243199" y="3928459"/>
            <a:ext cx="524888" cy="56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6BE8A98-6EFC-0887-B037-E884378558A5}"/>
              </a:ext>
            </a:extLst>
          </p:cNvPr>
          <p:cNvSpPr/>
          <p:nvPr/>
        </p:nvSpPr>
        <p:spPr>
          <a:xfrm>
            <a:off x="6488549" y="1025278"/>
            <a:ext cx="47090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984B70A-6C95-0575-70C5-BFFBC44FF857}"/>
              </a:ext>
            </a:extLst>
          </p:cNvPr>
          <p:cNvSpPr/>
          <p:nvPr/>
        </p:nvSpPr>
        <p:spPr>
          <a:xfrm>
            <a:off x="874954" y="1522883"/>
            <a:ext cx="497462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1A3691A-AF8A-A157-A21C-1BB4D74B7378}"/>
              </a:ext>
            </a:extLst>
          </p:cNvPr>
          <p:cNvSpPr/>
          <p:nvPr/>
        </p:nvSpPr>
        <p:spPr>
          <a:xfrm>
            <a:off x="1429496" y="839642"/>
            <a:ext cx="495057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ABC7D73-0A60-E249-29F4-9111F61A6609}"/>
              </a:ext>
            </a:extLst>
          </p:cNvPr>
          <p:cNvSpPr/>
          <p:nvPr/>
        </p:nvSpPr>
        <p:spPr>
          <a:xfrm>
            <a:off x="6447197" y="492373"/>
            <a:ext cx="442811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83148DB6-77DC-7F0D-9A81-B83EB14128D8}"/>
              </a:ext>
            </a:extLst>
          </p:cNvPr>
          <p:cNvCxnSpPr>
            <a:cxnSpLocks/>
          </p:cNvCxnSpPr>
          <p:nvPr/>
        </p:nvCxnSpPr>
        <p:spPr>
          <a:xfrm flipH="1">
            <a:off x="3991747" y="2393520"/>
            <a:ext cx="744" cy="2207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Flowchart: Magnetic Disk 135">
            <a:extLst>
              <a:ext uri="{FF2B5EF4-FFF2-40B4-BE49-F238E27FC236}">
                <a16:creationId xmlns:a16="http://schemas.microsoft.com/office/drawing/2014/main" id="{FB970C69-4384-11AA-C155-8CF52971E741}"/>
              </a:ext>
            </a:extLst>
          </p:cNvPr>
          <p:cNvSpPr/>
          <p:nvPr/>
        </p:nvSpPr>
        <p:spPr>
          <a:xfrm>
            <a:off x="3521121" y="2566037"/>
            <a:ext cx="1192039" cy="731793"/>
          </a:xfrm>
          <a:prstGeom prst="flowChartMagneticDisk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Preventative Diagnostics Tabulated/</a:t>
            </a:r>
          </a:p>
          <a:p>
            <a:pPr algn="ctr"/>
            <a:r>
              <a:rPr lang="en-US" sz="800" dirty="0"/>
              <a:t>Scheduled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F594DE3-B0F0-DED0-EC03-98BD09850FDA}"/>
              </a:ext>
            </a:extLst>
          </p:cNvPr>
          <p:cNvSpPr/>
          <p:nvPr/>
        </p:nvSpPr>
        <p:spPr>
          <a:xfrm>
            <a:off x="4797821" y="3673101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Medical Assistant Notified that PT has Arrived- WC Need Communicated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DAE34B3-33DB-C759-3F3B-B167F17D6506}"/>
              </a:ext>
            </a:extLst>
          </p:cNvPr>
          <p:cNvSpPr/>
          <p:nvPr/>
        </p:nvSpPr>
        <p:spPr>
          <a:xfrm>
            <a:off x="6962081" y="3628581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Portal Chimes Indicating PT Can Take a Seat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1B21554-8816-C175-F283-2247C7240D18}"/>
              </a:ext>
            </a:extLst>
          </p:cNvPr>
          <p:cNvCxnSpPr>
            <a:cxnSpLocks/>
          </p:cNvCxnSpPr>
          <p:nvPr/>
        </p:nvCxnSpPr>
        <p:spPr>
          <a:xfrm>
            <a:off x="8279998" y="3932931"/>
            <a:ext cx="655106" cy="131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E3C9C99-85C3-DBE2-1E12-F57B0861E03E}"/>
              </a:ext>
            </a:extLst>
          </p:cNvPr>
          <p:cNvSpPr/>
          <p:nvPr/>
        </p:nvSpPr>
        <p:spPr>
          <a:xfrm>
            <a:off x="1024703" y="2418178"/>
            <a:ext cx="49746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en-US" sz="9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2E7FE11-4F1D-D19E-4CB5-696A95325CEA}"/>
              </a:ext>
            </a:extLst>
          </p:cNvPr>
          <p:cNvSpPr/>
          <p:nvPr/>
        </p:nvSpPr>
        <p:spPr>
          <a:xfrm>
            <a:off x="6945990" y="4881739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 Logs Onto Epic and Reviews Preventative Diagnostics For Visit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5369A59-0AD9-DD2D-0176-53434A56FADA}"/>
              </a:ext>
            </a:extLst>
          </p:cNvPr>
          <p:cNvSpPr txBox="1"/>
          <p:nvPr/>
        </p:nvSpPr>
        <p:spPr>
          <a:xfrm>
            <a:off x="17983" y="5877268"/>
            <a:ext cx="429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ABE7E95-F157-2458-D5AF-A23FB83F8DAB}"/>
              </a:ext>
            </a:extLst>
          </p:cNvPr>
          <p:cNvSpPr txBox="1"/>
          <p:nvPr/>
        </p:nvSpPr>
        <p:spPr>
          <a:xfrm>
            <a:off x="17983" y="4841693"/>
            <a:ext cx="42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823FE53-35B5-D661-38F4-C4DDBAD20E39}"/>
              </a:ext>
            </a:extLst>
          </p:cNvPr>
          <p:cNvSpPr txBox="1"/>
          <p:nvPr/>
        </p:nvSpPr>
        <p:spPr>
          <a:xfrm>
            <a:off x="101669" y="3355444"/>
            <a:ext cx="4298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</a:t>
            </a:r>
          </a:p>
          <a:p>
            <a:r>
              <a:rPr lang="en-US" sz="1400" dirty="0"/>
              <a:t>OB</a:t>
            </a:r>
          </a:p>
          <a:p>
            <a:r>
              <a:rPr lang="en-US" sz="1400" dirty="0"/>
              <a:t>B</a:t>
            </a:r>
          </a:p>
          <a:p>
            <a:r>
              <a:rPr lang="en-US" sz="1400" dirty="0"/>
              <a:t>Y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E25728B-A342-398E-19DC-2E39E7B85B36}"/>
              </a:ext>
            </a:extLst>
          </p:cNvPr>
          <p:cNvSpPr/>
          <p:nvPr/>
        </p:nvSpPr>
        <p:spPr>
          <a:xfrm>
            <a:off x="10706825" y="4841693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 Enters Exam Room 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803961F7-2831-EFDB-06DE-AD9C46C40233}"/>
              </a:ext>
            </a:extLst>
          </p:cNvPr>
          <p:cNvCxnSpPr>
            <a:cxnSpLocks/>
          </p:cNvCxnSpPr>
          <p:nvPr/>
        </p:nvCxnSpPr>
        <p:spPr>
          <a:xfrm flipH="1">
            <a:off x="10371834" y="2362768"/>
            <a:ext cx="153" cy="282287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BDB49A7D-6ADA-A632-F703-FBC59E474941}"/>
              </a:ext>
            </a:extLst>
          </p:cNvPr>
          <p:cNvCxnSpPr>
            <a:cxnSpLocks/>
          </p:cNvCxnSpPr>
          <p:nvPr/>
        </p:nvCxnSpPr>
        <p:spPr>
          <a:xfrm flipH="1">
            <a:off x="4725974" y="3012930"/>
            <a:ext cx="49847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CA0B07C-7DA7-52B9-1D01-710119D8AE3D}"/>
              </a:ext>
            </a:extLst>
          </p:cNvPr>
          <p:cNvCxnSpPr>
            <a:cxnSpLocks/>
          </p:cNvCxnSpPr>
          <p:nvPr/>
        </p:nvCxnSpPr>
        <p:spPr>
          <a:xfrm>
            <a:off x="1706540" y="3382937"/>
            <a:ext cx="0" cy="2901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20CA30-422F-BB8A-7F4D-94B489720F50}"/>
              </a:ext>
            </a:extLst>
          </p:cNvPr>
          <p:cNvCxnSpPr>
            <a:cxnSpLocks/>
          </p:cNvCxnSpPr>
          <p:nvPr/>
        </p:nvCxnSpPr>
        <p:spPr>
          <a:xfrm flipH="1">
            <a:off x="9257963" y="4337630"/>
            <a:ext cx="9618" cy="5495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41F03A5-2D5C-1323-967B-0123AE2A6B46}"/>
              </a:ext>
            </a:extLst>
          </p:cNvPr>
          <p:cNvCxnSpPr>
            <a:cxnSpLocks/>
          </p:cNvCxnSpPr>
          <p:nvPr/>
        </p:nvCxnSpPr>
        <p:spPr>
          <a:xfrm flipH="1">
            <a:off x="2391926" y="3041354"/>
            <a:ext cx="10780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lowchart: Terminator 144">
            <a:extLst>
              <a:ext uri="{FF2B5EF4-FFF2-40B4-BE49-F238E27FC236}">
                <a16:creationId xmlns:a16="http://schemas.microsoft.com/office/drawing/2014/main" id="{5C41ED78-A3E2-BA18-76EB-FAEA8C99448C}"/>
              </a:ext>
            </a:extLst>
          </p:cNvPr>
          <p:cNvSpPr/>
          <p:nvPr/>
        </p:nvSpPr>
        <p:spPr>
          <a:xfrm>
            <a:off x="10547281" y="3722488"/>
            <a:ext cx="1543050" cy="390525"/>
          </a:xfrm>
          <a:prstGeom prst="flowChartTerminator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MA Escorts  patient to Exit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1F23338-C910-73EB-1F85-6E02EDE11922}"/>
              </a:ext>
            </a:extLst>
          </p:cNvPr>
          <p:cNvCxnSpPr>
            <a:cxnSpLocks/>
          </p:cNvCxnSpPr>
          <p:nvPr/>
        </p:nvCxnSpPr>
        <p:spPr>
          <a:xfrm flipH="1">
            <a:off x="8169951" y="5280473"/>
            <a:ext cx="47138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B601B79A-804D-F795-C59E-8B6DA60F2AE2}"/>
              </a:ext>
            </a:extLst>
          </p:cNvPr>
          <p:cNvCxnSpPr>
            <a:cxnSpLocks/>
          </p:cNvCxnSpPr>
          <p:nvPr/>
        </p:nvCxnSpPr>
        <p:spPr>
          <a:xfrm flipH="1">
            <a:off x="6146766" y="5269808"/>
            <a:ext cx="74324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AF0B304C-5318-8D70-E633-2C61BDA15787}"/>
              </a:ext>
            </a:extLst>
          </p:cNvPr>
          <p:cNvCxnSpPr>
            <a:cxnSpLocks/>
          </p:cNvCxnSpPr>
          <p:nvPr/>
        </p:nvCxnSpPr>
        <p:spPr>
          <a:xfrm flipH="1">
            <a:off x="4299869" y="5254380"/>
            <a:ext cx="4979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3BA15845-F654-B77B-E2AB-B83ACFCE2B96}"/>
              </a:ext>
            </a:extLst>
          </p:cNvPr>
          <p:cNvCxnSpPr>
            <a:cxnSpLocks/>
          </p:cNvCxnSpPr>
          <p:nvPr/>
        </p:nvCxnSpPr>
        <p:spPr>
          <a:xfrm flipH="1">
            <a:off x="2388666" y="5277053"/>
            <a:ext cx="4979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1E91C5FA-7CCF-98F9-785D-E57499155EDF}"/>
              </a:ext>
            </a:extLst>
          </p:cNvPr>
          <p:cNvCxnSpPr>
            <a:cxnSpLocks/>
          </p:cNvCxnSpPr>
          <p:nvPr/>
        </p:nvCxnSpPr>
        <p:spPr>
          <a:xfrm>
            <a:off x="1678893" y="5553075"/>
            <a:ext cx="6327" cy="3709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FA539D0B-BF93-CC2B-498F-A491013DB494}"/>
              </a:ext>
            </a:extLst>
          </p:cNvPr>
          <p:cNvCxnSpPr>
            <a:cxnSpLocks/>
          </p:cNvCxnSpPr>
          <p:nvPr/>
        </p:nvCxnSpPr>
        <p:spPr>
          <a:xfrm>
            <a:off x="2353491" y="6328762"/>
            <a:ext cx="719700" cy="3594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FF40AFC0-FD8E-8C79-569A-B617A200A24C}"/>
              </a:ext>
            </a:extLst>
          </p:cNvPr>
          <p:cNvCxnSpPr>
            <a:cxnSpLocks/>
          </p:cNvCxnSpPr>
          <p:nvPr/>
        </p:nvCxnSpPr>
        <p:spPr>
          <a:xfrm>
            <a:off x="4352479" y="6341926"/>
            <a:ext cx="496688" cy="0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B7C7C57-71BC-117D-1009-0D08B1CA783B}"/>
              </a:ext>
            </a:extLst>
          </p:cNvPr>
          <p:cNvCxnSpPr>
            <a:cxnSpLocks/>
          </p:cNvCxnSpPr>
          <p:nvPr/>
        </p:nvCxnSpPr>
        <p:spPr>
          <a:xfrm>
            <a:off x="6178786" y="6342036"/>
            <a:ext cx="719700" cy="3594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9E64B006-7E9A-24E4-B1C9-54A45AD86F7C}"/>
              </a:ext>
            </a:extLst>
          </p:cNvPr>
          <p:cNvCxnSpPr>
            <a:cxnSpLocks/>
          </p:cNvCxnSpPr>
          <p:nvPr/>
        </p:nvCxnSpPr>
        <p:spPr>
          <a:xfrm>
            <a:off x="8195862" y="6352653"/>
            <a:ext cx="528177" cy="0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701BFE2C-409D-BA43-CA1A-EB40A8A297A7}"/>
              </a:ext>
            </a:extLst>
          </p:cNvPr>
          <p:cNvCxnSpPr>
            <a:cxnSpLocks/>
          </p:cNvCxnSpPr>
          <p:nvPr/>
        </p:nvCxnSpPr>
        <p:spPr>
          <a:xfrm>
            <a:off x="9886455" y="6342036"/>
            <a:ext cx="719700" cy="3594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64B7AC3B-C312-250A-98E3-7A65FB06E088}"/>
              </a:ext>
            </a:extLst>
          </p:cNvPr>
          <p:cNvCxnSpPr>
            <a:cxnSpLocks/>
          </p:cNvCxnSpPr>
          <p:nvPr/>
        </p:nvCxnSpPr>
        <p:spPr>
          <a:xfrm flipV="1">
            <a:off x="11318805" y="5462006"/>
            <a:ext cx="725" cy="5054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DEE7349C-CE55-5BA8-BB0D-E60C8E9DDAD1}"/>
              </a:ext>
            </a:extLst>
          </p:cNvPr>
          <p:cNvCxnSpPr>
            <a:cxnSpLocks/>
            <a:endCxn id="145" idx="2"/>
          </p:cNvCxnSpPr>
          <p:nvPr/>
        </p:nvCxnSpPr>
        <p:spPr>
          <a:xfrm flipV="1">
            <a:off x="11318805" y="4113013"/>
            <a:ext cx="1" cy="6764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E15E5825-921A-F0B6-0B46-4AF834C27241}"/>
              </a:ext>
            </a:extLst>
          </p:cNvPr>
          <p:cNvSpPr txBox="1"/>
          <p:nvPr/>
        </p:nvSpPr>
        <p:spPr>
          <a:xfrm>
            <a:off x="14743" y="603701"/>
            <a:ext cx="4298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</a:t>
            </a:r>
          </a:p>
          <a:p>
            <a:r>
              <a:rPr lang="en-US" sz="1400" dirty="0"/>
              <a:t>F</a:t>
            </a:r>
          </a:p>
          <a:p>
            <a:r>
              <a:rPr lang="en-US" sz="1400" dirty="0"/>
              <a:t>F 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CAMP</a:t>
            </a:r>
          </a:p>
          <a:p>
            <a:r>
              <a:rPr lang="en-US" sz="1400" dirty="0"/>
              <a:t>U</a:t>
            </a:r>
          </a:p>
          <a:p>
            <a:r>
              <a:rPr lang="en-US" sz="1400" dirty="0"/>
              <a:t>S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4EED197B-AB2E-E57D-D113-817A0816D4EF}"/>
              </a:ext>
            </a:extLst>
          </p:cNvPr>
          <p:cNvSpPr/>
          <p:nvPr/>
        </p:nvSpPr>
        <p:spPr>
          <a:xfrm>
            <a:off x="11335308" y="192560"/>
            <a:ext cx="756810" cy="636262"/>
          </a:xfrm>
          <a:prstGeom prst="ellipse">
            <a:avLst/>
          </a:prstGeom>
          <a:solidFill>
            <a:srgbClr val="7030A0"/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EP</a:t>
            </a:r>
          </a:p>
          <a:p>
            <a:pPr algn="ctr"/>
            <a:r>
              <a:rPr lang="en-US" sz="800" dirty="0"/>
              <a:t>20 min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E869684-1ABB-7537-A154-64B817DB29BD}"/>
              </a:ext>
            </a:extLst>
          </p:cNvPr>
          <p:cNvSpPr/>
          <p:nvPr/>
        </p:nvSpPr>
        <p:spPr>
          <a:xfrm>
            <a:off x="11353486" y="934931"/>
            <a:ext cx="756810" cy="636262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SNP</a:t>
            </a:r>
          </a:p>
          <a:p>
            <a:pPr algn="ctr"/>
            <a:r>
              <a:rPr lang="en-US" sz="800" dirty="0"/>
              <a:t>30 min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46DA791-0ACE-49DF-6097-79AAFC15BA8F}"/>
              </a:ext>
            </a:extLst>
          </p:cNvPr>
          <p:cNvSpPr/>
          <p:nvPr/>
        </p:nvSpPr>
        <p:spPr>
          <a:xfrm>
            <a:off x="11326497" y="1805336"/>
            <a:ext cx="756810" cy="636262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CNP</a:t>
            </a:r>
          </a:p>
          <a:p>
            <a:pPr algn="ctr"/>
            <a:r>
              <a:rPr lang="en-US" sz="800" dirty="0"/>
              <a:t>45 min</a:t>
            </a: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C8014B28-6E71-DCBF-8768-91B45E329831}"/>
              </a:ext>
            </a:extLst>
          </p:cNvPr>
          <p:cNvSpPr/>
          <p:nvPr/>
        </p:nvSpPr>
        <p:spPr>
          <a:xfrm>
            <a:off x="11353486" y="2629967"/>
            <a:ext cx="756810" cy="63626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HCNP</a:t>
            </a:r>
          </a:p>
          <a:p>
            <a:pPr algn="ctr"/>
            <a:r>
              <a:rPr lang="en-US" sz="800" dirty="0"/>
              <a:t>60 min</a:t>
            </a:r>
          </a:p>
        </p:txBody>
      </p: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F7046D73-20FC-3C03-B9D5-B85B9270BAA4}"/>
              </a:ext>
            </a:extLst>
          </p:cNvPr>
          <p:cNvCxnSpPr>
            <a:cxnSpLocks/>
          </p:cNvCxnSpPr>
          <p:nvPr/>
        </p:nvCxnSpPr>
        <p:spPr>
          <a:xfrm flipV="1">
            <a:off x="1463121" y="2024894"/>
            <a:ext cx="391276" cy="136351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B1E4E83-5CD9-6C15-EFC7-F081F3092EBC}"/>
              </a:ext>
            </a:extLst>
          </p:cNvPr>
          <p:cNvSpPr/>
          <p:nvPr/>
        </p:nvSpPr>
        <p:spPr>
          <a:xfrm>
            <a:off x="1801914" y="1543006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Schedule IT Virtual Visit for PT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6158F303-5677-1D91-1782-C9F3BFCD4DD9}"/>
              </a:ext>
            </a:extLst>
          </p:cNvPr>
          <p:cNvSpPr/>
          <p:nvPr/>
        </p:nvSpPr>
        <p:spPr>
          <a:xfrm>
            <a:off x="1348045" y="1901783"/>
            <a:ext cx="497462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11632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3B2B680-1ED0-4B10-7FC6-2A245FF04D5D}"/>
              </a:ext>
            </a:extLst>
          </p:cNvPr>
          <p:cNvSpPr/>
          <p:nvPr/>
        </p:nvSpPr>
        <p:spPr>
          <a:xfrm>
            <a:off x="22250" y="4509927"/>
            <a:ext cx="12124843" cy="109416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0E0DF7-EF00-B2DD-842F-B6C4321B720F}"/>
              </a:ext>
            </a:extLst>
          </p:cNvPr>
          <p:cNvSpPr/>
          <p:nvPr/>
        </p:nvSpPr>
        <p:spPr>
          <a:xfrm>
            <a:off x="-4718" y="3382937"/>
            <a:ext cx="12178781" cy="10862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953924-D77A-4231-9990-59217517E315}"/>
              </a:ext>
            </a:extLst>
          </p:cNvPr>
          <p:cNvSpPr/>
          <p:nvPr/>
        </p:nvSpPr>
        <p:spPr>
          <a:xfrm>
            <a:off x="35967" y="7440"/>
            <a:ext cx="12156033" cy="334800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2A69B4C7-452B-8444-3D23-6BC37014537D}"/>
              </a:ext>
            </a:extLst>
          </p:cNvPr>
          <p:cNvSpPr/>
          <p:nvPr/>
        </p:nvSpPr>
        <p:spPr>
          <a:xfrm>
            <a:off x="169681" y="141860"/>
            <a:ext cx="1543050" cy="390525"/>
          </a:xfrm>
          <a:prstGeom prst="flowChartTerminator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Patient Calls Office to Make In Person Appt</a:t>
            </a: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B556AE2D-387D-66D3-BE16-512C616DB92F}"/>
              </a:ext>
            </a:extLst>
          </p:cNvPr>
          <p:cNvSpPr/>
          <p:nvPr/>
        </p:nvSpPr>
        <p:spPr>
          <a:xfrm>
            <a:off x="316612" y="887632"/>
            <a:ext cx="1243013" cy="604837"/>
          </a:xfrm>
          <a:prstGeom prst="flowChartDecision">
            <a:avLst/>
          </a:prstGeo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New Patient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02A9ADBD-17FD-6331-371B-9E985B1B53E4}"/>
              </a:ext>
            </a:extLst>
          </p:cNvPr>
          <p:cNvSpPr/>
          <p:nvPr/>
        </p:nvSpPr>
        <p:spPr>
          <a:xfrm>
            <a:off x="328974" y="1824089"/>
            <a:ext cx="1243013" cy="604837"/>
          </a:xfrm>
          <a:prstGeom prst="flowChartDecision">
            <a:avLst/>
          </a:prstGeom>
          <a:solidFill>
            <a:srgbClr val="7030A0"/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PGHD</a:t>
            </a:r>
          </a:p>
          <a:p>
            <a:pPr algn="ctr"/>
            <a:r>
              <a:rPr lang="en-US" sz="800" dirty="0"/>
              <a:t>linked to EHR</a:t>
            </a: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73B580F9-69A0-439A-8549-5F5B88697920}"/>
              </a:ext>
            </a:extLst>
          </p:cNvPr>
          <p:cNvSpPr/>
          <p:nvPr/>
        </p:nvSpPr>
        <p:spPr>
          <a:xfrm>
            <a:off x="10781834" y="3634657"/>
            <a:ext cx="690225" cy="60483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Waiting Area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DAF91D-87B8-962E-C723-104D1786AFC7}"/>
              </a:ext>
            </a:extLst>
          </p:cNvPr>
          <p:cNvSpPr/>
          <p:nvPr/>
        </p:nvSpPr>
        <p:spPr>
          <a:xfrm>
            <a:off x="10514965" y="4794824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APP Greets and Escorts Patient to Exam Room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5AF3DE-3789-5CE9-4ABF-A9956C0CE61B}"/>
              </a:ext>
            </a:extLst>
          </p:cNvPr>
          <p:cNvCxnSpPr>
            <a:cxnSpLocks/>
          </p:cNvCxnSpPr>
          <p:nvPr/>
        </p:nvCxnSpPr>
        <p:spPr>
          <a:xfrm flipV="1">
            <a:off x="1618369" y="1172379"/>
            <a:ext cx="1799190" cy="16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19261F9-2BB6-1FBE-B4C4-CEDFE49C705D}"/>
              </a:ext>
            </a:extLst>
          </p:cNvPr>
          <p:cNvSpPr/>
          <p:nvPr/>
        </p:nvSpPr>
        <p:spPr>
          <a:xfrm>
            <a:off x="8865394" y="4794825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Logs into Epic, Reviews Documents, Interviews Pt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4810F7C-F7CA-A721-B309-B6EA43F82344}"/>
              </a:ext>
            </a:extLst>
          </p:cNvPr>
          <p:cNvSpPr/>
          <p:nvPr/>
        </p:nvSpPr>
        <p:spPr>
          <a:xfrm>
            <a:off x="6972759" y="4794824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Conducts Exam and Documents Findings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68A1FD-EBD3-08B7-7B16-18679BCC75EB}"/>
              </a:ext>
            </a:extLst>
          </p:cNvPr>
          <p:cNvSpPr/>
          <p:nvPr/>
        </p:nvSpPr>
        <p:spPr>
          <a:xfrm>
            <a:off x="4824330" y="4786441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Enters Follow Up Info and/or Instructions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0E36A2B-3E37-D6DC-CB7E-2FAA9CC9535B}"/>
              </a:ext>
            </a:extLst>
          </p:cNvPr>
          <p:cNvSpPr/>
          <p:nvPr/>
        </p:nvSpPr>
        <p:spPr>
          <a:xfrm>
            <a:off x="9755347" y="2657191"/>
            <a:ext cx="1371600" cy="64008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Patient Receives Kit Card, Training, and is assisted with Documents and Portal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CE0A3A-A22F-B022-1715-C178BF6EC612}"/>
              </a:ext>
            </a:extLst>
          </p:cNvPr>
          <p:cNvSpPr/>
          <p:nvPr/>
        </p:nvSpPr>
        <p:spPr>
          <a:xfrm>
            <a:off x="9770284" y="1763932"/>
            <a:ext cx="1371600" cy="64008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Patient Scheduled For New Patient Orientation Training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EF534F-4229-BA37-4E94-21E99D4223E5}"/>
              </a:ext>
            </a:extLst>
          </p:cNvPr>
          <p:cNvSpPr/>
          <p:nvPr/>
        </p:nvSpPr>
        <p:spPr>
          <a:xfrm>
            <a:off x="9755347" y="460233"/>
            <a:ext cx="1371600" cy="640080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Patient Issue Resolved by Urgent Care or Transfer to ED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542063E-3D8E-29BF-2DE8-2DDCB84FC86B}"/>
              </a:ext>
            </a:extLst>
          </p:cNvPr>
          <p:cNvSpPr/>
          <p:nvPr/>
        </p:nvSpPr>
        <p:spPr>
          <a:xfrm>
            <a:off x="3521121" y="907810"/>
            <a:ext cx="1223961" cy="604837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Call Transferred to Triage Nurse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577972D4-C7D6-752F-B63B-017F1487F819}"/>
              </a:ext>
            </a:extLst>
          </p:cNvPr>
          <p:cNvSpPr/>
          <p:nvPr/>
        </p:nvSpPr>
        <p:spPr>
          <a:xfrm>
            <a:off x="3526741" y="1716753"/>
            <a:ext cx="1186419" cy="667915"/>
          </a:xfrm>
          <a:prstGeom prst="flowChartDocument">
            <a:avLst/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Demographics, Med History, Paperwork To Portal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EC9B48-07F4-F880-25E3-E118574610B5}"/>
              </a:ext>
            </a:extLst>
          </p:cNvPr>
          <p:cNvCxnSpPr>
            <a:cxnSpLocks/>
          </p:cNvCxnSpPr>
          <p:nvPr/>
        </p:nvCxnSpPr>
        <p:spPr>
          <a:xfrm flipH="1">
            <a:off x="942764" y="1528882"/>
            <a:ext cx="153" cy="2822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526E721-F5D3-B7F1-E601-C0AFD67A0397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941206" y="532385"/>
            <a:ext cx="0" cy="342327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Decision 29">
            <a:extLst>
              <a:ext uri="{FF2B5EF4-FFF2-40B4-BE49-F238E27FC236}">
                <a16:creationId xmlns:a16="http://schemas.microsoft.com/office/drawing/2014/main" id="{F36A544D-8492-D865-1D80-7F72B96A46BB}"/>
              </a:ext>
            </a:extLst>
          </p:cNvPr>
          <p:cNvSpPr/>
          <p:nvPr/>
        </p:nvSpPr>
        <p:spPr>
          <a:xfrm>
            <a:off x="7398322" y="1852132"/>
            <a:ext cx="1243013" cy="604837"/>
          </a:xfrm>
          <a:prstGeom prst="flowChartDecision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Score &gt;15 SAHL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13A579-92A9-D377-DEF2-1A01D385805C}"/>
              </a:ext>
            </a:extLst>
          </p:cNvPr>
          <p:cNvSpPr/>
          <p:nvPr/>
        </p:nvSpPr>
        <p:spPr>
          <a:xfrm>
            <a:off x="7390226" y="1012108"/>
            <a:ext cx="1371600" cy="640080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E-Literacy Assessed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8FDF3A1-C97F-3CE0-4615-3BA26F10B2DF}"/>
              </a:ext>
            </a:extLst>
          </p:cNvPr>
          <p:cNvCxnSpPr>
            <a:cxnSpLocks/>
          </p:cNvCxnSpPr>
          <p:nvPr/>
        </p:nvCxnSpPr>
        <p:spPr>
          <a:xfrm flipV="1">
            <a:off x="6366871" y="588879"/>
            <a:ext cx="998846" cy="194116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7801836-6926-8F55-4744-C15804B2B5ED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4701426" y="2159540"/>
            <a:ext cx="744953" cy="12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BF91BBBE-847B-DA33-F348-F4B2DA8BDA6E}"/>
              </a:ext>
            </a:extLst>
          </p:cNvPr>
          <p:cNvSpPr/>
          <p:nvPr/>
        </p:nvSpPr>
        <p:spPr>
          <a:xfrm>
            <a:off x="5446379" y="1869169"/>
            <a:ext cx="1223961" cy="604837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FOS Mails </a:t>
            </a:r>
            <a:r>
              <a:rPr lang="en-US" sz="800" dirty="0" err="1"/>
              <a:t>SmartVisit</a:t>
            </a:r>
            <a:r>
              <a:rPr lang="en-US" sz="800" dirty="0"/>
              <a:t> kit and card and sets up THV for Quick Orientation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130D05-9034-51EC-C598-A792490C0C41}"/>
              </a:ext>
            </a:extLst>
          </p:cNvPr>
          <p:cNvSpPr/>
          <p:nvPr/>
        </p:nvSpPr>
        <p:spPr>
          <a:xfrm>
            <a:off x="7400398" y="203380"/>
            <a:ext cx="1371600" cy="640080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Patient Directed to Urgent Care for In-Person Visit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A27A3E0-FEEE-009D-5205-EAE8ABBA9590}"/>
              </a:ext>
            </a:extLst>
          </p:cNvPr>
          <p:cNvCxnSpPr>
            <a:cxnSpLocks/>
          </p:cNvCxnSpPr>
          <p:nvPr/>
        </p:nvCxnSpPr>
        <p:spPr>
          <a:xfrm flipH="1">
            <a:off x="8782643" y="875014"/>
            <a:ext cx="956931" cy="500949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9B5E2A6C-3C11-2E19-A0AC-CC8DE83E920F}"/>
              </a:ext>
            </a:extLst>
          </p:cNvPr>
          <p:cNvSpPr/>
          <p:nvPr/>
        </p:nvSpPr>
        <p:spPr>
          <a:xfrm>
            <a:off x="1138914" y="2725440"/>
            <a:ext cx="1223961" cy="60483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Appointment (s) Made and Sent to Portal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0A88D16-FEAE-28BA-D52D-2F283F3B280D}"/>
              </a:ext>
            </a:extLst>
          </p:cNvPr>
          <p:cNvCxnSpPr>
            <a:cxnSpLocks/>
          </p:cNvCxnSpPr>
          <p:nvPr/>
        </p:nvCxnSpPr>
        <p:spPr>
          <a:xfrm>
            <a:off x="1041915" y="2483116"/>
            <a:ext cx="96999" cy="178437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8D4CF585-776C-5AC4-F654-A028BCAEB679}"/>
              </a:ext>
            </a:extLst>
          </p:cNvPr>
          <p:cNvSpPr/>
          <p:nvPr/>
        </p:nvSpPr>
        <p:spPr>
          <a:xfrm>
            <a:off x="1129530" y="3692238"/>
            <a:ext cx="1223961" cy="60483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Patient Arrives at Clinic and Scans Card into Check-in Kiosk or Uses Portal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203F32F-A099-5BDB-AAB2-FCB3131BCEEE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376225" y="3975519"/>
            <a:ext cx="657129" cy="10385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428ADDD-2804-A978-6F43-31B1BCA15211}"/>
              </a:ext>
            </a:extLst>
          </p:cNvPr>
          <p:cNvCxnSpPr>
            <a:cxnSpLocks/>
          </p:cNvCxnSpPr>
          <p:nvPr/>
        </p:nvCxnSpPr>
        <p:spPr>
          <a:xfrm>
            <a:off x="6203317" y="3991672"/>
            <a:ext cx="756135" cy="0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1D090BEB-F3B8-A2A3-4A34-7ABDE72DAAAA}"/>
              </a:ext>
            </a:extLst>
          </p:cNvPr>
          <p:cNvSpPr/>
          <p:nvPr/>
        </p:nvSpPr>
        <p:spPr>
          <a:xfrm>
            <a:off x="6831289" y="1904220"/>
            <a:ext cx="420678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4616293-5D31-12BC-209C-4A834080C090}"/>
              </a:ext>
            </a:extLst>
          </p:cNvPr>
          <p:cNvSpPr/>
          <p:nvPr/>
        </p:nvSpPr>
        <p:spPr>
          <a:xfrm>
            <a:off x="8985235" y="1895383"/>
            <a:ext cx="492140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99F1B81-E79D-0A52-C850-EB4F43B68F63}"/>
              </a:ext>
            </a:extLst>
          </p:cNvPr>
          <p:cNvCxnSpPr>
            <a:cxnSpLocks/>
            <a:endCxn id="42" idx="3"/>
          </p:cNvCxnSpPr>
          <p:nvPr/>
        </p:nvCxnSpPr>
        <p:spPr>
          <a:xfrm flipH="1">
            <a:off x="6670340" y="2152462"/>
            <a:ext cx="695377" cy="191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lowchart: Decision 105">
            <a:extLst>
              <a:ext uri="{FF2B5EF4-FFF2-40B4-BE49-F238E27FC236}">
                <a16:creationId xmlns:a16="http://schemas.microsoft.com/office/drawing/2014/main" id="{D0C77D4A-57F1-610C-0272-A574724B51DA}"/>
              </a:ext>
            </a:extLst>
          </p:cNvPr>
          <p:cNvSpPr/>
          <p:nvPr/>
        </p:nvSpPr>
        <p:spPr>
          <a:xfrm>
            <a:off x="5439061" y="602182"/>
            <a:ext cx="1243013" cy="604837"/>
          </a:xfrm>
          <a:prstGeom prst="flowChartDecision">
            <a:avLst/>
          </a:prstGeo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Reason for Visit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Urgent</a:t>
            </a:r>
          </a:p>
        </p:txBody>
      </p:sp>
      <p:sp>
        <p:nvSpPr>
          <p:cNvPr id="107" name="Flowchart: Decision 106">
            <a:extLst>
              <a:ext uri="{FF2B5EF4-FFF2-40B4-BE49-F238E27FC236}">
                <a16:creationId xmlns:a16="http://schemas.microsoft.com/office/drawing/2014/main" id="{0A10A76D-2F91-482A-00D3-47869E548CFB}"/>
              </a:ext>
            </a:extLst>
          </p:cNvPr>
          <p:cNvSpPr/>
          <p:nvPr/>
        </p:nvSpPr>
        <p:spPr>
          <a:xfrm>
            <a:off x="4855289" y="3673101"/>
            <a:ext cx="1331198" cy="62040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Is a WC Needed?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770F2D6-A945-5D7B-B357-460B8B1966C0}"/>
              </a:ext>
            </a:extLst>
          </p:cNvPr>
          <p:cNvCxnSpPr>
            <a:cxnSpLocks/>
          </p:cNvCxnSpPr>
          <p:nvPr/>
        </p:nvCxnSpPr>
        <p:spPr>
          <a:xfrm flipV="1">
            <a:off x="4797821" y="935407"/>
            <a:ext cx="612507" cy="2535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1921144-93FA-270C-95C4-2D8B1AD552A1}"/>
              </a:ext>
            </a:extLst>
          </p:cNvPr>
          <p:cNvCxnSpPr>
            <a:cxnSpLocks/>
            <a:stCxn id="106" idx="3"/>
            <a:endCxn id="32" idx="1"/>
          </p:cNvCxnSpPr>
          <p:nvPr/>
        </p:nvCxnSpPr>
        <p:spPr>
          <a:xfrm>
            <a:off x="6682074" y="904601"/>
            <a:ext cx="708152" cy="427547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D625582-0E65-D066-82EF-C6C53AFDA4F6}"/>
              </a:ext>
            </a:extLst>
          </p:cNvPr>
          <p:cNvCxnSpPr>
            <a:cxnSpLocks/>
          </p:cNvCxnSpPr>
          <p:nvPr/>
        </p:nvCxnSpPr>
        <p:spPr>
          <a:xfrm>
            <a:off x="8566728" y="2133476"/>
            <a:ext cx="1172846" cy="14367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D4EFA075-E599-40BE-4758-873910F3E17E}"/>
              </a:ext>
            </a:extLst>
          </p:cNvPr>
          <p:cNvCxnSpPr>
            <a:cxnSpLocks/>
          </p:cNvCxnSpPr>
          <p:nvPr/>
        </p:nvCxnSpPr>
        <p:spPr>
          <a:xfrm>
            <a:off x="8012379" y="1693110"/>
            <a:ext cx="0" cy="159022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CD40EA6-4B3D-3183-FF9D-EA6A6E68EE14}"/>
              </a:ext>
            </a:extLst>
          </p:cNvPr>
          <p:cNvCxnSpPr>
            <a:cxnSpLocks/>
            <a:endCxn id="91" idx="1"/>
          </p:cNvCxnSpPr>
          <p:nvPr/>
        </p:nvCxnSpPr>
        <p:spPr>
          <a:xfrm>
            <a:off x="8806679" y="565888"/>
            <a:ext cx="948668" cy="214385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72C104F-A13D-7A1E-18E8-A09D1827F671}"/>
              </a:ext>
            </a:extLst>
          </p:cNvPr>
          <p:cNvCxnSpPr>
            <a:cxnSpLocks/>
          </p:cNvCxnSpPr>
          <p:nvPr/>
        </p:nvCxnSpPr>
        <p:spPr>
          <a:xfrm>
            <a:off x="8208842" y="3957027"/>
            <a:ext cx="5631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6BE8A98-6EFC-0887-B037-E884378558A5}"/>
              </a:ext>
            </a:extLst>
          </p:cNvPr>
          <p:cNvSpPr/>
          <p:nvPr/>
        </p:nvSpPr>
        <p:spPr>
          <a:xfrm>
            <a:off x="6488549" y="1025278"/>
            <a:ext cx="47090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984B70A-6C95-0575-70C5-BFFBC44FF857}"/>
              </a:ext>
            </a:extLst>
          </p:cNvPr>
          <p:cNvSpPr/>
          <p:nvPr/>
        </p:nvSpPr>
        <p:spPr>
          <a:xfrm>
            <a:off x="874954" y="1522883"/>
            <a:ext cx="497462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1A3691A-AF8A-A157-A21C-1BB4D74B7378}"/>
              </a:ext>
            </a:extLst>
          </p:cNvPr>
          <p:cNvSpPr/>
          <p:nvPr/>
        </p:nvSpPr>
        <p:spPr>
          <a:xfrm>
            <a:off x="1429496" y="839642"/>
            <a:ext cx="495057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ABC7D73-0A60-E249-29F4-9111F61A6609}"/>
              </a:ext>
            </a:extLst>
          </p:cNvPr>
          <p:cNvSpPr/>
          <p:nvPr/>
        </p:nvSpPr>
        <p:spPr>
          <a:xfrm>
            <a:off x="6447197" y="492373"/>
            <a:ext cx="442811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83148DB6-77DC-7F0D-9A81-B83EB14128D8}"/>
              </a:ext>
            </a:extLst>
          </p:cNvPr>
          <p:cNvCxnSpPr>
            <a:cxnSpLocks/>
          </p:cNvCxnSpPr>
          <p:nvPr/>
        </p:nvCxnSpPr>
        <p:spPr>
          <a:xfrm flipH="1">
            <a:off x="4119950" y="2362395"/>
            <a:ext cx="744" cy="2207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Flowchart: Magnetic Disk 135">
            <a:extLst>
              <a:ext uri="{FF2B5EF4-FFF2-40B4-BE49-F238E27FC236}">
                <a16:creationId xmlns:a16="http://schemas.microsoft.com/office/drawing/2014/main" id="{FB970C69-4384-11AA-C155-8CF52971E741}"/>
              </a:ext>
            </a:extLst>
          </p:cNvPr>
          <p:cNvSpPr/>
          <p:nvPr/>
        </p:nvSpPr>
        <p:spPr>
          <a:xfrm>
            <a:off x="3533935" y="2582201"/>
            <a:ext cx="1192039" cy="731793"/>
          </a:xfrm>
          <a:prstGeom prst="flowChartMagneticDisk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Preventative Diagnostics Tabulated/</a:t>
            </a:r>
          </a:p>
          <a:p>
            <a:pPr algn="ctr"/>
            <a:r>
              <a:rPr lang="en-US" sz="800" dirty="0"/>
              <a:t>Scheduled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F594DE3-B0F0-DED0-EC03-98BD09850FDA}"/>
              </a:ext>
            </a:extLst>
          </p:cNvPr>
          <p:cNvSpPr/>
          <p:nvPr/>
        </p:nvSpPr>
        <p:spPr>
          <a:xfrm>
            <a:off x="6976746" y="3695560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APP Notified that PT has Arrived- WC Need Communicated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DAE34B3-33DB-C759-3F3B-B167F17D6506}"/>
              </a:ext>
            </a:extLst>
          </p:cNvPr>
          <p:cNvSpPr/>
          <p:nvPr/>
        </p:nvSpPr>
        <p:spPr>
          <a:xfrm>
            <a:off x="8820195" y="3636480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Portal Prompts Pt to Take a Seat in the Lobby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1B21554-8816-C175-F283-2247C7240D18}"/>
              </a:ext>
            </a:extLst>
          </p:cNvPr>
          <p:cNvCxnSpPr>
            <a:cxnSpLocks/>
          </p:cNvCxnSpPr>
          <p:nvPr/>
        </p:nvCxnSpPr>
        <p:spPr>
          <a:xfrm>
            <a:off x="10085442" y="3975519"/>
            <a:ext cx="68012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E3C9C99-85C3-DBE2-1E12-F57B0861E03E}"/>
              </a:ext>
            </a:extLst>
          </p:cNvPr>
          <p:cNvSpPr/>
          <p:nvPr/>
        </p:nvSpPr>
        <p:spPr>
          <a:xfrm>
            <a:off x="1024703" y="2418178"/>
            <a:ext cx="49746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en-US" sz="9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5369A59-0AD9-DD2D-0176-53434A56FADA}"/>
              </a:ext>
            </a:extLst>
          </p:cNvPr>
          <p:cNvSpPr txBox="1"/>
          <p:nvPr/>
        </p:nvSpPr>
        <p:spPr>
          <a:xfrm>
            <a:off x="17983" y="5877268"/>
            <a:ext cx="42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 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ABE7E95-F157-2458-D5AF-A23FB83F8DAB}"/>
              </a:ext>
            </a:extLst>
          </p:cNvPr>
          <p:cNvSpPr txBox="1"/>
          <p:nvPr/>
        </p:nvSpPr>
        <p:spPr>
          <a:xfrm>
            <a:off x="93724" y="4539230"/>
            <a:ext cx="429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823FE53-35B5-D661-38F4-C4DDBAD20E39}"/>
              </a:ext>
            </a:extLst>
          </p:cNvPr>
          <p:cNvSpPr txBox="1"/>
          <p:nvPr/>
        </p:nvSpPr>
        <p:spPr>
          <a:xfrm>
            <a:off x="101669" y="3355444"/>
            <a:ext cx="4298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</a:t>
            </a:r>
          </a:p>
          <a:p>
            <a:r>
              <a:rPr lang="en-US" sz="1400" dirty="0"/>
              <a:t>OB</a:t>
            </a:r>
          </a:p>
          <a:p>
            <a:r>
              <a:rPr lang="en-US" sz="1400" dirty="0"/>
              <a:t>B</a:t>
            </a:r>
          </a:p>
          <a:p>
            <a:r>
              <a:rPr lang="en-US" sz="1400" dirty="0"/>
              <a:t>Y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803961F7-2831-EFDB-06DE-AD9C46C40233}"/>
              </a:ext>
            </a:extLst>
          </p:cNvPr>
          <p:cNvCxnSpPr>
            <a:cxnSpLocks/>
          </p:cNvCxnSpPr>
          <p:nvPr/>
        </p:nvCxnSpPr>
        <p:spPr>
          <a:xfrm flipH="1">
            <a:off x="10371834" y="2362768"/>
            <a:ext cx="153" cy="282287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BDB49A7D-6ADA-A632-F703-FBC59E474941}"/>
              </a:ext>
            </a:extLst>
          </p:cNvPr>
          <p:cNvCxnSpPr>
            <a:cxnSpLocks/>
          </p:cNvCxnSpPr>
          <p:nvPr/>
        </p:nvCxnSpPr>
        <p:spPr>
          <a:xfrm flipH="1">
            <a:off x="4725974" y="3012930"/>
            <a:ext cx="49847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CA0B07C-7DA7-52B9-1D01-710119D8AE3D}"/>
              </a:ext>
            </a:extLst>
          </p:cNvPr>
          <p:cNvCxnSpPr>
            <a:cxnSpLocks/>
          </p:cNvCxnSpPr>
          <p:nvPr/>
        </p:nvCxnSpPr>
        <p:spPr>
          <a:xfrm>
            <a:off x="1706540" y="3382937"/>
            <a:ext cx="0" cy="2901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20CA30-422F-BB8A-7F4D-94B489720F50}"/>
              </a:ext>
            </a:extLst>
          </p:cNvPr>
          <p:cNvCxnSpPr>
            <a:cxnSpLocks/>
          </p:cNvCxnSpPr>
          <p:nvPr/>
        </p:nvCxnSpPr>
        <p:spPr>
          <a:xfrm>
            <a:off x="11062470" y="4256295"/>
            <a:ext cx="0" cy="5301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41F03A5-2D5C-1323-967B-0123AE2A6B46}"/>
              </a:ext>
            </a:extLst>
          </p:cNvPr>
          <p:cNvCxnSpPr>
            <a:cxnSpLocks/>
          </p:cNvCxnSpPr>
          <p:nvPr/>
        </p:nvCxnSpPr>
        <p:spPr>
          <a:xfrm flipH="1">
            <a:off x="2391926" y="3041354"/>
            <a:ext cx="10780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1F23338-C910-73EB-1F85-6E02EDE11922}"/>
              </a:ext>
            </a:extLst>
          </p:cNvPr>
          <p:cNvCxnSpPr>
            <a:cxnSpLocks/>
          </p:cNvCxnSpPr>
          <p:nvPr/>
        </p:nvCxnSpPr>
        <p:spPr>
          <a:xfrm flipH="1">
            <a:off x="8196720" y="5085435"/>
            <a:ext cx="6113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B601B79A-804D-F795-C59E-8B6DA60F2AE2}"/>
              </a:ext>
            </a:extLst>
          </p:cNvPr>
          <p:cNvCxnSpPr>
            <a:cxnSpLocks/>
          </p:cNvCxnSpPr>
          <p:nvPr/>
        </p:nvCxnSpPr>
        <p:spPr>
          <a:xfrm flipH="1">
            <a:off x="6075576" y="5071425"/>
            <a:ext cx="8144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AF0B304C-5318-8D70-E633-2C61BDA15787}"/>
              </a:ext>
            </a:extLst>
          </p:cNvPr>
          <p:cNvCxnSpPr>
            <a:cxnSpLocks/>
          </p:cNvCxnSpPr>
          <p:nvPr/>
        </p:nvCxnSpPr>
        <p:spPr>
          <a:xfrm flipH="1">
            <a:off x="4247130" y="5071425"/>
            <a:ext cx="4979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3BA15845-F654-B77B-E2AB-B83ACFCE2B96}"/>
              </a:ext>
            </a:extLst>
          </p:cNvPr>
          <p:cNvCxnSpPr>
            <a:cxnSpLocks/>
          </p:cNvCxnSpPr>
          <p:nvPr/>
        </p:nvCxnSpPr>
        <p:spPr>
          <a:xfrm flipH="1">
            <a:off x="2075940" y="5057010"/>
            <a:ext cx="4979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E15E5825-921A-F0B6-0B46-4AF834C27241}"/>
              </a:ext>
            </a:extLst>
          </p:cNvPr>
          <p:cNvSpPr txBox="1"/>
          <p:nvPr/>
        </p:nvSpPr>
        <p:spPr>
          <a:xfrm>
            <a:off x="14743" y="603701"/>
            <a:ext cx="4298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</a:t>
            </a:r>
          </a:p>
          <a:p>
            <a:r>
              <a:rPr lang="en-US" sz="1400" dirty="0"/>
              <a:t>F</a:t>
            </a:r>
          </a:p>
          <a:p>
            <a:r>
              <a:rPr lang="en-US" sz="1400" dirty="0"/>
              <a:t>F 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CAMP</a:t>
            </a:r>
          </a:p>
          <a:p>
            <a:r>
              <a:rPr lang="en-US" sz="1400" dirty="0"/>
              <a:t>U</a:t>
            </a:r>
          </a:p>
          <a:p>
            <a:r>
              <a:rPr lang="en-US" sz="1400" dirty="0"/>
              <a:t>S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4EED197B-AB2E-E57D-D113-817A0816D4EF}"/>
              </a:ext>
            </a:extLst>
          </p:cNvPr>
          <p:cNvSpPr/>
          <p:nvPr/>
        </p:nvSpPr>
        <p:spPr>
          <a:xfrm>
            <a:off x="11335308" y="192560"/>
            <a:ext cx="756810" cy="636262"/>
          </a:xfrm>
          <a:prstGeom prst="ellipse">
            <a:avLst/>
          </a:prstGeom>
          <a:solidFill>
            <a:srgbClr val="7030A0"/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EP</a:t>
            </a:r>
          </a:p>
          <a:p>
            <a:pPr algn="ctr"/>
            <a:r>
              <a:rPr lang="en-US" sz="800" dirty="0"/>
              <a:t>20 min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E869684-1ABB-7537-A154-64B817DB29BD}"/>
              </a:ext>
            </a:extLst>
          </p:cNvPr>
          <p:cNvSpPr/>
          <p:nvPr/>
        </p:nvSpPr>
        <p:spPr>
          <a:xfrm>
            <a:off x="11353486" y="934931"/>
            <a:ext cx="756810" cy="636262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SNP</a:t>
            </a:r>
          </a:p>
          <a:p>
            <a:pPr algn="ctr"/>
            <a:r>
              <a:rPr lang="en-US" sz="800" dirty="0"/>
              <a:t>30 min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46DA791-0ACE-49DF-6097-79AAFC15BA8F}"/>
              </a:ext>
            </a:extLst>
          </p:cNvPr>
          <p:cNvSpPr/>
          <p:nvPr/>
        </p:nvSpPr>
        <p:spPr>
          <a:xfrm>
            <a:off x="11326497" y="1805336"/>
            <a:ext cx="756810" cy="636262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CNP</a:t>
            </a:r>
          </a:p>
          <a:p>
            <a:pPr algn="ctr"/>
            <a:r>
              <a:rPr lang="en-US" sz="800" dirty="0"/>
              <a:t>45 min</a:t>
            </a: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C8014B28-6E71-DCBF-8768-91B45E329831}"/>
              </a:ext>
            </a:extLst>
          </p:cNvPr>
          <p:cNvSpPr/>
          <p:nvPr/>
        </p:nvSpPr>
        <p:spPr>
          <a:xfrm>
            <a:off x="11353486" y="2629967"/>
            <a:ext cx="756810" cy="63626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HCNP</a:t>
            </a:r>
          </a:p>
          <a:p>
            <a:pPr algn="ctr"/>
            <a:r>
              <a:rPr lang="en-US" sz="800" dirty="0"/>
              <a:t>60 min</a:t>
            </a:r>
          </a:p>
        </p:txBody>
      </p: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F7046D73-20FC-3C03-B9D5-B85B9270BAA4}"/>
              </a:ext>
            </a:extLst>
          </p:cNvPr>
          <p:cNvCxnSpPr>
            <a:cxnSpLocks/>
          </p:cNvCxnSpPr>
          <p:nvPr/>
        </p:nvCxnSpPr>
        <p:spPr>
          <a:xfrm flipV="1">
            <a:off x="1463121" y="2024894"/>
            <a:ext cx="391276" cy="136351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B1E4E83-5CD9-6C15-EFC7-F081F3092EBC}"/>
              </a:ext>
            </a:extLst>
          </p:cNvPr>
          <p:cNvSpPr/>
          <p:nvPr/>
        </p:nvSpPr>
        <p:spPr>
          <a:xfrm>
            <a:off x="1801914" y="1543006"/>
            <a:ext cx="1223961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Schedule IT Virtual Visit for PT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6158F303-5677-1D91-1782-C9F3BFCD4DD9}"/>
              </a:ext>
            </a:extLst>
          </p:cNvPr>
          <p:cNvSpPr/>
          <p:nvPr/>
        </p:nvSpPr>
        <p:spPr>
          <a:xfrm>
            <a:off x="1348045" y="1901783"/>
            <a:ext cx="497462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81A15D84-690C-75B8-19DC-8EAEDAF7E2C0}"/>
              </a:ext>
            </a:extLst>
          </p:cNvPr>
          <p:cNvSpPr/>
          <p:nvPr/>
        </p:nvSpPr>
        <p:spPr>
          <a:xfrm>
            <a:off x="2626614" y="4630744"/>
            <a:ext cx="1573075" cy="86209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Pings MA PRN, if no, Sends AVS and Appt to portal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4307E-18F5-C139-389F-73D0B5AB2128}"/>
              </a:ext>
            </a:extLst>
          </p:cNvPr>
          <p:cNvSpPr txBox="1"/>
          <p:nvPr/>
        </p:nvSpPr>
        <p:spPr>
          <a:xfrm>
            <a:off x="531555" y="5685138"/>
            <a:ext cx="11412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Shawn- Removing the MA from routine workflow my be possible one day. Should this become a reality, a clinic like the one I visited, which had 2 MA’s per provider (50 in all), could reduce their numbers to 5 or less, with another 10 supporting the 25 providers  remotely. I know that is beyond this assignment as many new considerations would have to be outlined, but I thought I’d share my thoughts as your feedback on my thought process is valuable.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E13819-F2E0-D8D7-D200-9309476F6FD4}"/>
              </a:ext>
            </a:extLst>
          </p:cNvPr>
          <p:cNvSpPr/>
          <p:nvPr/>
        </p:nvSpPr>
        <p:spPr>
          <a:xfrm>
            <a:off x="3033354" y="3683485"/>
            <a:ext cx="1223961" cy="60483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Copay is automatically charged and sent via Portal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9330C7-C1C2-11BC-921C-5861CED77581}"/>
              </a:ext>
            </a:extLst>
          </p:cNvPr>
          <p:cNvCxnSpPr>
            <a:cxnSpLocks/>
          </p:cNvCxnSpPr>
          <p:nvPr/>
        </p:nvCxnSpPr>
        <p:spPr>
          <a:xfrm>
            <a:off x="4299869" y="3983888"/>
            <a:ext cx="540506" cy="0"/>
          </a:xfrm>
          <a:prstGeom prst="straightConnector1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81315BD-D602-F0BF-4E21-3DD2F734E29B}"/>
              </a:ext>
            </a:extLst>
          </p:cNvPr>
          <p:cNvCxnSpPr>
            <a:cxnSpLocks/>
          </p:cNvCxnSpPr>
          <p:nvPr/>
        </p:nvCxnSpPr>
        <p:spPr>
          <a:xfrm flipH="1">
            <a:off x="10108406" y="5097243"/>
            <a:ext cx="3808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89AF0D5F-DBA8-BCC2-55AF-048169DA4CB2}"/>
              </a:ext>
            </a:extLst>
          </p:cNvPr>
          <p:cNvSpPr/>
          <p:nvPr/>
        </p:nvSpPr>
        <p:spPr>
          <a:xfrm>
            <a:off x="799980" y="4822164"/>
            <a:ext cx="1223961" cy="60483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Patient Escorted to Exit Last Medical Person Encountered</a:t>
            </a:r>
          </a:p>
        </p:txBody>
      </p:sp>
    </p:spTree>
    <p:extLst>
      <p:ext uri="{BB962C8B-B14F-4D97-AF65-F5344CB8AC3E}">
        <p14:creationId xmlns:p14="http://schemas.microsoft.com/office/powerpoint/2010/main" val="3258089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1795</TotalTime>
  <Words>854</Words>
  <Application>Microsoft Office PowerPoint</Application>
  <PresentationFormat>Widescreen</PresentationFormat>
  <Paragraphs>180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Mesh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Garcia, Cara A</dc:creator>
  <cp:lastModifiedBy>Garcia, Cara A</cp:lastModifiedBy>
  <cp:revision>4</cp:revision>
  <dcterms:created xsi:type="dcterms:W3CDTF">2023-06-23T21:58:27Z</dcterms:created>
  <dcterms:modified xsi:type="dcterms:W3CDTF">2024-02-02T22:27:10Z</dcterms:modified>
</cp:coreProperties>
</file>